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ucas_Oil_Stadium" TargetMode="External"/><Relationship Id="rId3" Type="http://schemas.openxmlformats.org/officeDocument/2006/relationships/hyperlink" Target="https://en.wikipedia.org/wiki/RCA_Dome" TargetMode="External"/><Relationship Id="rId4" Type="http://schemas.openxmlformats.org/officeDocument/2006/relationships/hyperlink" Target="https://en.wikipedia.org/wiki/Indianapolis" TargetMode="External"/><Relationship Id="rId5" Type="http://schemas.openxmlformats.org/officeDocument/2006/relationships/hyperlink" Target="https://en.wikipedia.org/wiki/College_football" TargetMode="External"/><Relationship Id="rId6" Type="http://schemas.openxmlformats.org/officeDocument/2006/relationships/hyperlink" Target="https://en.wikipedia.org/wiki/National_Football_Leagu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1db46e88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1db46e8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Interquartile range is much lower than the average in a stat about </a:t>
            </a:r>
            <a:r>
              <a:rPr lang="en-US"/>
              <a:t>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fact, for the two positions that are meant to be the fastest, the CB and the WR, even there higher statistical outliers are lower or at least at the mean.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again with the interquarter range get close to the average of these positions like TE and QB it is because they rely on other athletic abilities.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1db46e886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1db46e8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1db46e886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1db46e8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1db46e886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61db46e88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Above Average Height and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Started 79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1db46e886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1db46e88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500">
                <a:solidFill>
                  <a:schemeClr val="dk1"/>
                </a:solidFill>
              </a:rPr>
              <a:t>Russell Wilson had above average combine results and pre - draft measurements in every single category except for height.</a:t>
            </a:r>
            <a:endParaRPr b="1" sz="1500">
              <a:solidFill>
                <a:schemeClr val="dk1"/>
              </a:solidFill>
            </a:endParaRPr>
          </a:p>
          <a:p>
            <a:pPr indent="0" lvl="0" marL="0" rtl="0" algn="l">
              <a:spcBef>
                <a:spcPts val="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US" sz="1500">
                <a:solidFill>
                  <a:schemeClr val="dk1"/>
                </a:solidFill>
              </a:rPr>
              <a:t>This is one of the main reason he fell out of the first round.</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61db46e886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61db46e88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Below Average in Most Categories except for height.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40 yard Dash - 5.3, </a:t>
            </a:r>
            <a:endParaRPr/>
          </a:p>
          <a:p>
            <a:pPr indent="0" lvl="0" marL="0" rtl="0" algn="l">
              <a:spcBef>
                <a:spcPts val="0"/>
              </a:spcBef>
              <a:spcAft>
                <a:spcPts val="0"/>
              </a:spcAft>
              <a:buNone/>
            </a:pPr>
            <a:r>
              <a:rPr lang="en-US"/>
              <a:t>Vertical Jump 24.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62efcb2f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62efcb2f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1db46e88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1db46e8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-Kyler Murray and Kenny Pickett Drafted high </a:t>
            </a:r>
            <a:endParaRPr/>
          </a:p>
          <a:p>
            <a:pPr indent="0" lvl="0" marL="0" rtl="0" algn="l">
              <a:spcBef>
                <a:spcPts val="0"/>
              </a:spcBef>
              <a:spcAft>
                <a:spcPts val="0"/>
              </a:spcAft>
              <a:buNone/>
            </a:pPr>
            <a:r>
              <a:rPr lang="en-US"/>
              <a:t>	-Kyler Murray stands at 5’10 </a:t>
            </a:r>
            <a:endParaRPr/>
          </a:p>
          <a:p>
            <a:pPr indent="0" lvl="0" marL="0" rtl="0" algn="l">
              <a:spcBef>
                <a:spcPts val="0"/>
              </a:spcBef>
              <a:spcAft>
                <a:spcPts val="0"/>
              </a:spcAft>
              <a:buNone/>
            </a:pPr>
            <a:r>
              <a:rPr lang="en-US"/>
              <a:t>	-Kenny Pickett hand hands that were too small.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 Combine is pretty solid at measuring the baseline requirements to be NFL player, although there will be some outliers</a:t>
            </a:r>
            <a:endParaRPr/>
          </a:p>
          <a:p>
            <a:pPr indent="457200" lvl="0" marL="0" rtl="0" algn="l">
              <a:spcBef>
                <a:spcPts val="0"/>
              </a:spcBef>
              <a:spcAft>
                <a:spcPts val="0"/>
              </a:spcAft>
              <a:buNone/>
            </a:pPr>
            <a:r>
              <a:rPr lang="en-US"/>
              <a:t>-For every overlooked super star you have 100s of players who aren’t any good.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61db46e886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61db46e88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1db46e886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1db46e88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1db46e886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1db46e88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1db46e886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1db46e88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During the timeframe of 1999-2014…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Char char="•"/>
            </a:pPr>
            <a:r>
              <a:rPr lang="en-US" sz="1050">
                <a:solidFill>
                  <a:schemeClr val="dk1"/>
                </a:solidFill>
              </a:rPr>
              <a:t>The </a:t>
            </a:r>
            <a:r>
              <a:rPr b="1" lang="en-US" sz="1050">
                <a:solidFill>
                  <a:schemeClr val="dk1"/>
                </a:solidFill>
              </a:rPr>
              <a:t>NFL Scouting Combine</a:t>
            </a:r>
            <a:r>
              <a:rPr lang="en-US" sz="1050">
                <a:solidFill>
                  <a:schemeClr val="dk1"/>
                </a:solidFill>
              </a:rPr>
              <a:t> is a week-long showcase occurring every February at </a:t>
            </a:r>
            <a:r>
              <a:rPr lang="en-US" sz="1050">
                <a:solidFill>
                  <a:schemeClr val="dk1"/>
                </a:solidFill>
                <a:uFill>
                  <a:noFill/>
                </a:uFill>
                <a:hlinkClick r:id="rId2">
                  <a:extLst>
                    <a:ext uri="{A12FA001-AC4F-418D-AE19-62706E023703}">
                      <ahyp:hlinkClr val="tx"/>
                    </a:ext>
                  </a:extLst>
                </a:hlinkClick>
              </a:rPr>
              <a:t>Lucas Oil Stadium</a:t>
            </a:r>
            <a:r>
              <a:rPr lang="en-US" sz="1050">
                <a:solidFill>
                  <a:schemeClr val="dk1"/>
                </a:solidFill>
              </a:rPr>
              <a:t> (and formerly at the </a:t>
            </a:r>
            <a:r>
              <a:rPr lang="en-US" sz="1050">
                <a:solidFill>
                  <a:schemeClr val="dk1"/>
                </a:solidFill>
                <a:uFill>
                  <a:noFill/>
                </a:uFill>
                <a:hlinkClick r:id="rId3">
                  <a:extLst>
                    <a:ext uri="{A12FA001-AC4F-418D-AE19-62706E023703}">
                      <ahyp:hlinkClr val="tx"/>
                    </a:ext>
                  </a:extLst>
                </a:hlinkClick>
              </a:rPr>
              <a:t>RCA Dome</a:t>
            </a:r>
            <a:r>
              <a:rPr lang="en-US" sz="1050">
                <a:solidFill>
                  <a:schemeClr val="dk1"/>
                </a:solidFill>
              </a:rPr>
              <a:t> until 2008) in </a:t>
            </a:r>
            <a:r>
              <a:rPr lang="en-US" sz="1050">
                <a:solidFill>
                  <a:schemeClr val="dk1"/>
                </a:solidFill>
                <a:uFill>
                  <a:noFill/>
                </a:uFill>
                <a:hlinkClick r:id="rId4">
                  <a:extLst>
                    <a:ext uri="{A12FA001-AC4F-418D-AE19-62706E023703}">
                      <ahyp:hlinkClr val="tx"/>
                    </a:ext>
                  </a:extLst>
                </a:hlinkClick>
              </a:rPr>
              <a:t>Indianapolis</a:t>
            </a:r>
            <a:r>
              <a:rPr lang="en-US" sz="1050">
                <a:solidFill>
                  <a:schemeClr val="dk1"/>
                </a:solidFill>
              </a:rPr>
              <a:t>, where </a:t>
            </a:r>
            <a:r>
              <a:rPr lang="en-US" sz="1050">
                <a:solidFill>
                  <a:schemeClr val="dk1"/>
                </a:solidFill>
                <a:uFill>
                  <a:noFill/>
                </a:uFill>
                <a:hlinkClick r:id="rId5">
                  <a:extLst>
                    <a:ext uri="{A12FA001-AC4F-418D-AE19-62706E023703}">
                      <ahyp:hlinkClr val="tx"/>
                    </a:ext>
                  </a:extLst>
                </a:hlinkClick>
              </a:rPr>
              <a:t>college football</a:t>
            </a:r>
            <a:r>
              <a:rPr lang="en-US" sz="1050">
                <a:solidFill>
                  <a:schemeClr val="dk1"/>
                </a:solidFill>
              </a:rPr>
              <a:t> players perform physical and mental tests in front of </a:t>
            </a:r>
            <a:r>
              <a:rPr lang="en-US" sz="1050">
                <a:solidFill>
                  <a:schemeClr val="dk1"/>
                </a:solidFill>
                <a:uFill>
                  <a:noFill/>
                </a:uFill>
                <a:hlinkClick r:id="rId6">
                  <a:extLst>
                    <a:ext uri="{A12FA001-AC4F-418D-AE19-62706E023703}">
                      <ahyp:hlinkClr val="tx"/>
                    </a:ext>
                  </a:extLst>
                </a:hlinkClick>
              </a:rPr>
              <a:t>National Football League</a:t>
            </a:r>
            <a:r>
              <a:rPr lang="en-US" sz="1050">
                <a:solidFill>
                  <a:schemeClr val="dk1"/>
                </a:solidFill>
              </a:rPr>
              <a:t> coaches, general managers, and scouts. </a:t>
            </a:r>
            <a:endParaRPr>
              <a:solidFill>
                <a:schemeClr val="dk1"/>
              </a:solidFill>
            </a:endParaRPr>
          </a:p>
        </p:txBody>
      </p:sp>
      <p:sp>
        <p:nvSpPr>
          <p:cNvPr id="118" name="Google Shape;1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1db46e88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1db46e88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*hand size is the length of the thumb to the pinky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Average Male Height is 67 inches. </a:t>
            </a:r>
            <a:endParaRPr/>
          </a:p>
          <a:p>
            <a:pPr indent="0" lvl="0" marL="0" rtl="0" algn="l">
              <a:spcBef>
                <a:spcPts val="0"/>
              </a:spcBef>
              <a:spcAft>
                <a:spcPts val="0"/>
              </a:spcAft>
              <a:buNone/>
            </a:pPr>
            <a:r>
              <a:rPr lang="en-US"/>
              <a:t>Average Male hand size is 7.44 inches </a:t>
            </a:r>
            <a:endParaRPr/>
          </a:p>
          <a:p>
            <a:pPr indent="0" lvl="0" marL="0" rtl="0" algn="l">
              <a:spcBef>
                <a:spcPts val="0"/>
              </a:spcBef>
              <a:spcAft>
                <a:spcPts val="0"/>
              </a:spcAft>
              <a:buNone/>
            </a:pPr>
            <a:r>
              <a:rPr lang="en-US"/>
              <a:t>Average male arm length is 25 inches </a:t>
            </a:r>
            <a:endParaRPr/>
          </a:p>
          <a:p>
            <a:pPr indent="0" lvl="0" marL="0" rtl="0" algn="l">
              <a:spcBef>
                <a:spcPts val="0"/>
              </a:spcBef>
              <a:spcAft>
                <a:spcPts val="0"/>
              </a:spcAft>
              <a:buNone/>
            </a:pPr>
            <a:r>
              <a:rPr lang="en-US"/>
              <a:t>Average American Male is around 200 pounds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1db46e88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61db46e8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61db46e88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61db46e8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wanted single out the bench press as a combine drill since it’s a measure of </a:t>
            </a:r>
            <a:r>
              <a:rPr lang="en-US"/>
              <a:t>strength.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Defensive and Offensive lineman are the ones who are meant to be stronger.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Interquartile range is higher than the league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it starts falling back down to the mean the players are relying on a combination of speed and strength.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naslova"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D8D8D8"/>
              </a:buClr>
              <a:buSzPts val="2400"/>
              <a:buNone/>
              <a:defRPr sz="2400">
                <a:solidFill>
                  <a:srgbClr val="D8D8D8"/>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 i vertikalni teks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ni naslov i teks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 i sadržaj"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glavlje odlomka"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Trebuchet M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D8D8D8"/>
              </a:buClr>
              <a:buSzPts val="2400"/>
              <a:buNone/>
              <a:defRPr sz="2400">
                <a:solidFill>
                  <a:srgbClr val="D8D8D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 i 2 sadržaja"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eđenje"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mo naslov"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zno"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držaj sa opisom slike"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ka sa opisom slike"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3887391" y="987426"/>
            <a:ext cx="4629150" cy="4873625"/>
          </a:xfrm>
          <a:prstGeom prst="rect">
            <a:avLst/>
          </a:prstGeom>
          <a:noFill/>
          <a:ln>
            <a:noFill/>
          </a:ln>
        </p:spPr>
      </p:sp>
      <p:sp>
        <p:nvSpPr>
          <p:cNvPr id="65" name="Google Shape;65;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4400"/>
              <a:buFont typeface="Trebuchet MS"/>
              <a:buNone/>
              <a:defRPr b="1" i="0" sz="44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 name="Google Shape;8;p1"/>
          <p:cNvSpPr txBox="1"/>
          <p:nvPr>
            <p:ph idx="10" type="dt"/>
          </p:nvPr>
        </p:nvSpPr>
        <p:spPr>
          <a:xfrm>
            <a:off x="628650" y="64706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9" name="Google Shape;9;p1"/>
          <p:cNvSpPr txBox="1"/>
          <p:nvPr>
            <p:ph idx="11" type="ftr"/>
          </p:nvPr>
        </p:nvSpPr>
        <p:spPr>
          <a:xfrm>
            <a:off x="3028950" y="64706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0" name="Google Shape;10;p1"/>
          <p:cNvSpPr txBox="1"/>
          <p:nvPr>
            <p:ph idx="12" type="sldNum"/>
          </p:nvPr>
        </p:nvSpPr>
        <p:spPr>
          <a:xfrm>
            <a:off x="6457950" y="6470651"/>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1"/>
                </a:solidFill>
                <a:latin typeface="Trebuchet MS"/>
                <a:ea typeface="Trebuchet MS"/>
                <a:cs typeface="Trebuchet MS"/>
                <a:sym typeface="Trebuchet MS"/>
              </a:defRPr>
            </a:lvl1pPr>
            <a:lvl2pPr indent="0" lvl="1" marL="0" marR="0" rtl="0" algn="l">
              <a:spcBef>
                <a:spcPts val="0"/>
              </a:spcBef>
              <a:buNone/>
              <a:defRPr b="0" i="0" sz="1200" u="none" cap="none" strike="noStrike">
                <a:solidFill>
                  <a:schemeClr val="dk1"/>
                </a:solidFill>
                <a:latin typeface="Trebuchet MS"/>
                <a:ea typeface="Trebuchet MS"/>
                <a:cs typeface="Trebuchet MS"/>
                <a:sym typeface="Trebuchet MS"/>
              </a:defRPr>
            </a:lvl2pPr>
            <a:lvl3pPr indent="0" lvl="2" marL="0" marR="0" rtl="0" algn="l">
              <a:spcBef>
                <a:spcPts val="0"/>
              </a:spcBef>
              <a:buNone/>
              <a:defRPr b="0" i="0" sz="1200" u="none" cap="none" strike="noStrike">
                <a:solidFill>
                  <a:schemeClr val="dk1"/>
                </a:solidFill>
                <a:latin typeface="Trebuchet MS"/>
                <a:ea typeface="Trebuchet MS"/>
                <a:cs typeface="Trebuchet MS"/>
                <a:sym typeface="Trebuchet MS"/>
              </a:defRPr>
            </a:lvl3pPr>
            <a:lvl4pPr indent="0" lvl="3" marL="0" marR="0" rtl="0" algn="l">
              <a:spcBef>
                <a:spcPts val="0"/>
              </a:spcBef>
              <a:buNone/>
              <a:defRPr b="0" i="0" sz="1200" u="none" cap="none" strike="noStrike">
                <a:solidFill>
                  <a:schemeClr val="dk1"/>
                </a:solidFill>
                <a:latin typeface="Trebuchet MS"/>
                <a:ea typeface="Trebuchet MS"/>
                <a:cs typeface="Trebuchet MS"/>
                <a:sym typeface="Trebuchet MS"/>
              </a:defRPr>
            </a:lvl4pPr>
            <a:lvl5pPr indent="0" lvl="4" marL="0" marR="0" rtl="0" algn="l">
              <a:spcBef>
                <a:spcPts val="0"/>
              </a:spcBef>
              <a:buNone/>
              <a:defRPr b="0" i="0" sz="1200" u="none" cap="none" strike="noStrike">
                <a:solidFill>
                  <a:schemeClr val="dk1"/>
                </a:solidFill>
                <a:latin typeface="Trebuchet MS"/>
                <a:ea typeface="Trebuchet MS"/>
                <a:cs typeface="Trebuchet MS"/>
                <a:sym typeface="Trebuchet MS"/>
              </a:defRPr>
            </a:lvl5pPr>
            <a:lvl6pPr indent="0" lvl="5" marL="0" marR="0" rtl="0" algn="l">
              <a:spcBef>
                <a:spcPts val="0"/>
              </a:spcBef>
              <a:buNone/>
              <a:defRPr b="0" i="0" sz="1200" u="none" cap="none" strike="noStrike">
                <a:solidFill>
                  <a:schemeClr val="dk1"/>
                </a:solidFill>
                <a:latin typeface="Trebuchet MS"/>
                <a:ea typeface="Trebuchet MS"/>
                <a:cs typeface="Trebuchet MS"/>
                <a:sym typeface="Trebuchet MS"/>
              </a:defRPr>
            </a:lvl6pPr>
            <a:lvl7pPr indent="0" lvl="6" marL="0" marR="0" rtl="0" algn="l">
              <a:spcBef>
                <a:spcPts val="0"/>
              </a:spcBef>
              <a:buNone/>
              <a:defRPr b="0" i="0" sz="1200" u="none" cap="none" strike="noStrike">
                <a:solidFill>
                  <a:schemeClr val="dk1"/>
                </a:solidFill>
                <a:latin typeface="Trebuchet MS"/>
                <a:ea typeface="Trebuchet MS"/>
                <a:cs typeface="Trebuchet MS"/>
                <a:sym typeface="Trebuchet MS"/>
              </a:defRPr>
            </a:lvl7pPr>
            <a:lvl8pPr indent="0" lvl="7" marL="0" marR="0" rtl="0" algn="l">
              <a:spcBef>
                <a:spcPts val="0"/>
              </a:spcBef>
              <a:buNone/>
              <a:defRPr b="0" i="0" sz="1200" u="none" cap="none" strike="noStrike">
                <a:solidFill>
                  <a:schemeClr val="dk1"/>
                </a:solidFill>
                <a:latin typeface="Trebuchet MS"/>
                <a:ea typeface="Trebuchet MS"/>
                <a:cs typeface="Trebuchet MS"/>
                <a:sym typeface="Trebuchet MS"/>
              </a:defRPr>
            </a:lvl8pPr>
            <a:lvl9pPr indent="0" lvl="8" marL="0" marR="0" rtl="0" algn="l">
              <a:spcBef>
                <a:spcPts val="0"/>
              </a:spcBef>
              <a:buNone/>
              <a:defRPr b="0" i="0" sz="1200" u="none" cap="none" strike="noStrike">
                <a:solidFill>
                  <a:schemeClr val="dk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2">
            <a:alphaModFix/>
          </a:blip>
          <a:srcRect b="69618" l="39554" r="40435" t="19097"/>
          <a:stretch/>
        </p:blipFill>
        <p:spPr>
          <a:xfrm rot="-5400000">
            <a:off x="-748690" y="5017110"/>
            <a:ext cx="1136899" cy="3604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en.wikipedia.org/wiki/College_football" TargetMode="External"/><Relationship Id="rId4" Type="http://schemas.openxmlformats.org/officeDocument/2006/relationships/hyperlink" Target="https://en.wikipedia.org/wiki/National_Football_League" TargetMode="External"/><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Trebuchet MS"/>
              <a:buNone/>
            </a:pPr>
            <a:r>
              <a:rPr lang="en-US"/>
              <a:t>The NFL COMBINE</a:t>
            </a:r>
            <a:endParaRPr/>
          </a:p>
        </p:txBody>
      </p:sp>
      <p:sp>
        <p:nvSpPr>
          <p:cNvPr id="86" name="Google Shape;86;p13"/>
          <p:cNvSpPr txBox="1"/>
          <p:nvPr>
            <p:ph idx="1" type="subTitle"/>
          </p:nvPr>
        </p:nvSpPr>
        <p:spPr>
          <a:xfrm>
            <a:off x="1248925" y="3434338"/>
            <a:ext cx="6858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D8D8D8"/>
              </a:buClr>
              <a:buSzPts val="2400"/>
              <a:buNone/>
            </a:pPr>
            <a:r>
              <a:rPr lang="en-US"/>
              <a:t>Exploring NFL draft and combine data from 1999-2014</a:t>
            </a:r>
            <a:endParaRPr/>
          </a:p>
        </p:txBody>
      </p:sp>
      <p:sp>
        <p:nvSpPr>
          <p:cNvPr id="87" name="Google Shape;87;p13"/>
          <p:cNvSpPr txBox="1"/>
          <p:nvPr/>
        </p:nvSpPr>
        <p:spPr>
          <a:xfrm>
            <a:off x="6143000" y="3973850"/>
            <a:ext cx="30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rebuchet MS"/>
                <a:ea typeface="Trebuchet MS"/>
                <a:cs typeface="Trebuchet MS"/>
                <a:sym typeface="Trebuchet MS"/>
              </a:rPr>
              <a:t>Presented By Zachary Clarke</a:t>
            </a:r>
            <a:endParaRPr>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40 - Yard Dash Among Skill Positions </a:t>
            </a:r>
            <a:endParaRPr/>
          </a:p>
        </p:txBody>
      </p:sp>
      <p:sp>
        <p:nvSpPr>
          <p:cNvPr id="170" name="Google Shape;170;p22"/>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71" name="Google Shape;171;p22"/>
          <p:cNvPicPr preferRelativeResize="0"/>
          <p:nvPr/>
        </p:nvPicPr>
        <p:blipFill>
          <a:blip r:embed="rId3">
            <a:alphaModFix/>
          </a:blip>
          <a:stretch>
            <a:fillRect/>
          </a:stretch>
        </p:blipFill>
        <p:spPr>
          <a:xfrm>
            <a:off x="1277876" y="1690825"/>
            <a:ext cx="6515700" cy="4485900"/>
          </a:xfrm>
          <a:prstGeom prst="roundRect">
            <a:avLst>
              <a:gd fmla="val 3193"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623888" y="1709739"/>
            <a:ext cx="78867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 Important is the Combine?</a:t>
            </a:r>
            <a:endParaRPr/>
          </a:p>
        </p:txBody>
      </p:sp>
      <p:sp>
        <p:nvSpPr>
          <p:cNvPr id="177" name="Google Shape;177;p23"/>
          <p:cNvSpPr txBox="1"/>
          <p:nvPr>
            <p:ph idx="1" type="body"/>
          </p:nvPr>
        </p:nvSpPr>
        <p:spPr>
          <a:xfrm>
            <a:off x="623888" y="4589464"/>
            <a:ext cx="78867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628650" y="12037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Combine Stud, NFL Gem  </a:t>
            </a:r>
            <a:endParaRPr/>
          </a:p>
        </p:txBody>
      </p:sp>
      <p:pic>
        <p:nvPicPr>
          <p:cNvPr id="183" name="Google Shape;183;p24"/>
          <p:cNvPicPr preferRelativeResize="0"/>
          <p:nvPr/>
        </p:nvPicPr>
        <p:blipFill>
          <a:blip r:embed="rId3">
            <a:alphaModFix/>
          </a:blip>
          <a:stretch>
            <a:fillRect/>
          </a:stretch>
        </p:blipFill>
        <p:spPr>
          <a:xfrm>
            <a:off x="-353050" y="2446712"/>
            <a:ext cx="3399324" cy="3898476"/>
          </a:xfrm>
          <a:prstGeom prst="rect">
            <a:avLst/>
          </a:prstGeom>
          <a:noFill/>
          <a:ln>
            <a:noFill/>
          </a:ln>
        </p:spPr>
      </p:pic>
      <p:sp>
        <p:nvSpPr>
          <p:cNvPr id="184" name="Google Shape;184;p24"/>
          <p:cNvSpPr txBox="1"/>
          <p:nvPr/>
        </p:nvSpPr>
        <p:spPr>
          <a:xfrm>
            <a:off x="6213900" y="3355625"/>
            <a:ext cx="2848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Trebuchet MS"/>
                <a:ea typeface="Trebuchet MS"/>
                <a:cs typeface="Trebuchet MS"/>
                <a:sym typeface="Trebuchet MS"/>
              </a:rPr>
              <a:t>So far in his 11 Year Career…</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3x Pro Bowls </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MVP </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ORoY</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OPoY</a:t>
            </a:r>
            <a:endParaRPr sz="1600">
              <a:solidFill>
                <a:schemeClr val="lt1"/>
              </a:solidFill>
              <a:latin typeface="Trebuchet MS"/>
              <a:ea typeface="Trebuchet MS"/>
              <a:cs typeface="Trebuchet MS"/>
              <a:sym typeface="Trebuchet MS"/>
            </a:endParaRPr>
          </a:p>
        </p:txBody>
      </p:sp>
      <p:sp>
        <p:nvSpPr>
          <p:cNvPr id="185" name="Google Shape;185;p24"/>
          <p:cNvSpPr txBox="1"/>
          <p:nvPr/>
        </p:nvSpPr>
        <p:spPr>
          <a:xfrm>
            <a:off x="3247975" y="1093025"/>
            <a:ext cx="37512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Player: </a:t>
            </a:r>
            <a:r>
              <a:rPr lang="en-US" sz="2000">
                <a:solidFill>
                  <a:schemeClr val="lt1"/>
                </a:solidFill>
                <a:latin typeface="Trebuchet MS"/>
                <a:ea typeface="Trebuchet MS"/>
                <a:cs typeface="Trebuchet MS"/>
                <a:sym typeface="Trebuchet MS"/>
              </a:rPr>
              <a:t>Cam Newton</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Team:</a:t>
            </a:r>
            <a:r>
              <a:rPr lang="en-US" sz="2000">
                <a:solidFill>
                  <a:schemeClr val="lt1"/>
                </a:solidFill>
                <a:latin typeface="Trebuchet MS"/>
                <a:ea typeface="Trebuchet MS"/>
                <a:cs typeface="Trebuchet MS"/>
                <a:sym typeface="Trebuchet MS"/>
              </a:rPr>
              <a:t> Carolina Panthers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Draft Year: </a:t>
            </a:r>
            <a:r>
              <a:rPr lang="en-US" sz="2000">
                <a:solidFill>
                  <a:schemeClr val="lt1"/>
                </a:solidFill>
                <a:latin typeface="Trebuchet MS"/>
                <a:ea typeface="Trebuchet MS"/>
                <a:cs typeface="Trebuchet MS"/>
                <a:sym typeface="Trebuchet MS"/>
              </a:rPr>
              <a:t>2011</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Round: </a:t>
            </a:r>
            <a:r>
              <a:rPr lang="en-US" sz="2000">
                <a:solidFill>
                  <a:schemeClr val="lt1"/>
                </a:solidFill>
                <a:latin typeface="Trebuchet MS"/>
                <a:ea typeface="Trebuchet MS"/>
                <a:cs typeface="Trebuchet MS"/>
                <a:sym typeface="Trebuchet MS"/>
              </a:rPr>
              <a:t>1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Pick Overall :</a:t>
            </a:r>
            <a:r>
              <a:rPr lang="en-US" sz="2000">
                <a:solidFill>
                  <a:schemeClr val="lt1"/>
                </a:solidFill>
                <a:latin typeface="Trebuchet MS"/>
                <a:ea typeface="Trebuchet MS"/>
                <a:cs typeface="Trebuchet MS"/>
                <a:sym typeface="Trebuchet MS"/>
              </a:rPr>
              <a:t> 1</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186" name="Google Shape;186;p24"/>
          <p:cNvSpPr txBox="1"/>
          <p:nvPr/>
        </p:nvSpPr>
        <p:spPr>
          <a:xfrm>
            <a:off x="6213900" y="1093025"/>
            <a:ext cx="29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lt1"/>
                </a:solidFill>
              </a:rPr>
              <a:t>Newton had above average combine results for a QB in the 20 Yard Shuttle, the 40 Yard Dash, the Broad Jump, and the Vertical Jump. </a:t>
            </a:r>
            <a:endParaRPr b="1" sz="1500">
              <a:solidFill>
                <a:schemeClr val="lt1"/>
              </a:solidFill>
            </a:endParaRPr>
          </a:p>
          <a:p>
            <a:pPr indent="0" lvl="0" marL="0" rtl="0" algn="l">
              <a:spcBef>
                <a:spcPts val="0"/>
              </a:spcBef>
              <a:spcAft>
                <a:spcPts val="0"/>
              </a:spcAft>
              <a:buNone/>
            </a:pPr>
            <a:r>
              <a:t/>
            </a:r>
            <a:endParaRPr b="1" sz="1500">
              <a:solidFill>
                <a:schemeClr val="lt1"/>
              </a:solidFill>
            </a:endParaRPr>
          </a:p>
          <a:p>
            <a:pPr indent="0" lvl="0" marL="0" rtl="0" algn="l">
              <a:spcBef>
                <a:spcPts val="0"/>
              </a:spcBef>
              <a:spcAft>
                <a:spcPts val="0"/>
              </a:spcAft>
              <a:buNone/>
            </a:pPr>
            <a:r>
              <a:rPr b="1" lang="en-US" sz="1500">
                <a:solidFill>
                  <a:schemeClr val="lt1"/>
                </a:solidFill>
              </a:rPr>
              <a:t>In addition, he is above average in height and hand size for a qb.  </a:t>
            </a:r>
            <a:endParaRPr b="1" sz="1500">
              <a:solidFill>
                <a:schemeClr val="lt1"/>
              </a:solidFill>
            </a:endParaRPr>
          </a:p>
        </p:txBody>
      </p:sp>
      <p:cxnSp>
        <p:nvCxnSpPr>
          <p:cNvPr id="187" name="Google Shape;187;p24"/>
          <p:cNvCxnSpPr/>
          <p:nvPr/>
        </p:nvCxnSpPr>
        <p:spPr>
          <a:xfrm>
            <a:off x="5904850" y="6893700"/>
            <a:ext cx="847200" cy="847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4"/>
          <p:cNvSpPr txBox="1"/>
          <p:nvPr/>
        </p:nvSpPr>
        <p:spPr>
          <a:xfrm>
            <a:off x="6390275" y="4801413"/>
            <a:ext cx="150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lt1"/>
                </a:solidFill>
                <a:latin typeface="Trebuchet MS"/>
                <a:ea typeface="Trebuchet MS"/>
                <a:cs typeface="Trebuchet MS"/>
                <a:sym typeface="Trebuchet MS"/>
              </a:rPr>
              <a:t>144 games as a starting QB</a:t>
            </a:r>
            <a:endParaRPr b="1" sz="1500">
              <a:solidFill>
                <a:schemeClr val="lt1"/>
              </a:solidFill>
              <a:latin typeface="Trebuchet MS"/>
              <a:ea typeface="Trebuchet MS"/>
              <a:cs typeface="Trebuchet MS"/>
              <a:sym typeface="Trebuchet MS"/>
            </a:endParaRPr>
          </a:p>
        </p:txBody>
      </p:sp>
      <p:pic>
        <p:nvPicPr>
          <p:cNvPr id="189" name="Google Shape;189;p24"/>
          <p:cNvPicPr preferRelativeResize="0"/>
          <p:nvPr/>
        </p:nvPicPr>
        <p:blipFill>
          <a:blip r:embed="rId4">
            <a:alphaModFix/>
          </a:blip>
          <a:stretch>
            <a:fillRect/>
          </a:stretch>
        </p:blipFill>
        <p:spPr>
          <a:xfrm>
            <a:off x="2278475" y="3463325"/>
            <a:ext cx="3805500" cy="27540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628650" y="162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Combine Stud, NFL Bust  </a:t>
            </a:r>
            <a:endParaRPr/>
          </a:p>
        </p:txBody>
      </p:sp>
      <p:pic>
        <p:nvPicPr>
          <p:cNvPr id="195" name="Google Shape;195;p25"/>
          <p:cNvPicPr preferRelativeResize="0"/>
          <p:nvPr/>
        </p:nvPicPr>
        <p:blipFill>
          <a:blip r:embed="rId3">
            <a:alphaModFix/>
          </a:blip>
          <a:stretch>
            <a:fillRect/>
          </a:stretch>
        </p:blipFill>
        <p:spPr>
          <a:xfrm>
            <a:off x="152400" y="2911525"/>
            <a:ext cx="3143375" cy="3432200"/>
          </a:xfrm>
          <a:prstGeom prst="rect">
            <a:avLst/>
          </a:prstGeom>
          <a:noFill/>
          <a:ln>
            <a:noFill/>
          </a:ln>
        </p:spPr>
      </p:pic>
      <p:sp>
        <p:nvSpPr>
          <p:cNvPr id="196" name="Google Shape;196;p25"/>
          <p:cNvSpPr txBox="1"/>
          <p:nvPr/>
        </p:nvSpPr>
        <p:spPr>
          <a:xfrm>
            <a:off x="2079050" y="1100800"/>
            <a:ext cx="3627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Player: </a:t>
            </a:r>
            <a:r>
              <a:rPr lang="en-US" sz="2000">
                <a:solidFill>
                  <a:schemeClr val="lt1"/>
                </a:solidFill>
                <a:latin typeface="Trebuchet MS"/>
                <a:ea typeface="Trebuchet MS"/>
                <a:cs typeface="Trebuchet MS"/>
                <a:sym typeface="Trebuchet MS"/>
              </a:rPr>
              <a:t>Blake Bortles</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Team:</a:t>
            </a:r>
            <a:r>
              <a:rPr lang="en-US" sz="2000">
                <a:solidFill>
                  <a:schemeClr val="lt1"/>
                </a:solidFill>
                <a:latin typeface="Trebuchet MS"/>
                <a:ea typeface="Trebuchet MS"/>
                <a:cs typeface="Trebuchet MS"/>
                <a:sym typeface="Trebuchet MS"/>
              </a:rPr>
              <a:t> Jacksonville Jaguars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Draft Year: </a:t>
            </a:r>
            <a:r>
              <a:rPr lang="en-US" sz="2000">
                <a:solidFill>
                  <a:schemeClr val="lt1"/>
                </a:solidFill>
                <a:latin typeface="Trebuchet MS"/>
                <a:ea typeface="Trebuchet MS"/>
                <a:cs typeface="Trebuchet MS"/>
                <a:sym typeface="Trebuchet MS"/>
              </a:rPr>
              <a:t>2014</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Round: </a:t>
            </a:r>
            <a:r>
              <a:rPr lang="en-US" sz="2000">
                <a:solidFill>
                  <a:schemeClr val="lt1"/>
                </a:solidFill>
                <a:latin typeface="Trebuchet MS"/>
                <a:ea typeface="Trebuchet MS"/>
                <a:cs typeface="Trebuchet MS"/>
                <a:sym typeface="Trebuchet MS"/>
              </a:rPr>
              <a:t>1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Pick Overall:</a:t>
            </a:r>
            <a:r>
              <a:rPr lang="en-US" sz="2000">
                <a:solidFill>
                  <a:schemeClr val="lt1"/>
                </a:solidFill>
                <a:latin typeface="Trebuchet MS"/>
                <a:ea typeface="Trebuchet MS"/>
                <a:cs typeface="Trebuchet MS"/>
                <a:sym typeface="Trebuchet MS"/>
              </a:rPr>
              <a:t> 3</a:t>
            </a:r>
            <a:endParaRPr/>
          </a:p>
        </p:txBody>
      </p:sp>
      <p:sp>
        <p:nvSpPr>
          <p:cNvPr id="197" name="Google Shape;197;p25"/>
          <p:cNvSpPr txBox="1"/>
          <p:nvPr/>
        </p:nvSpPr>
        <p:spPr>
          <a:xfrm>
            <a:off x="6144000" y="2911525"/>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198" name="Google Shape;198;p25"/>
          <p:cNvSpPr txBox="1"/>
          <p:nvPr/>
        </p:nvSpPr>
        <p:spPr>
          <a:xfrm>
            <a:off x="6144000" y="1062250"/>
            <a:ext cx="3000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lt1"/>
                </a:solidFill>
              </a:rPr>
              <a:t>Bortles</a:t>
            </a:r>
            <a:r>
              <a:rPr b="1" lang="en-US" sz="1500">
                <a:solidFill>
                  <a:schemeClr val="lt1"/>
                </a:solidFill>
              </a:rPr>
              <a:t> had above average combine results for a QB in the 20 Yard Shuttle, the Broad Jump, and the Vertical Jump.</a:t>
            </a:r>
            <a:endParaRPr b="1" sz="1500">
              <a:solidFill>
                <a:schemeClr val="lt1"/>
              </a:solidFill>
            </a:endParaRPr>
          </a:p>
          <a:p>
            <a:pPr indent="0" lvl="0" marL="0" rtl="0" algn="l">
              <a:spcBef>
                <a:spcPts val="0"/>
              </a:spcBef>
              <a:spcAft>
                <a:spcPts val="0"/>
              </a:spcAft>
              <a:buNone/>
            </a:pPr>
            <a:r>
              <a:t/>
            </a:r>
            <a:endParaRPr b="1" sz="1500">
              <a:solidFill>
                <a:schemeClr val="lt1"/>
              </a:solidFill>
            </a:endParaRPr>
          </a:p>
          <a:p>
            <a:pPr indent="0" lvl="0" marL="0" rtl="0" algn="l">
              <a:spcBef>
                <a:spcPts val="0"/>
              </a:spcBef>
              <a:spcAft>
                <a:spcPts val="0"/>
              </a:spcAft>
              <a:buNone/>
            </a:pPr>
            <a:r>
              <a:rPr b="1" lang="en-US" sz="1500">
                <a:solidFill>
                  <a:schemeClr val="lt1"/>
                </a:solidFill>
              </a:rPr>
              <a:t>In addition, he is above average height for a QB. </a:t>
            </a:r>
            <a:endParaRPr/>
          </a:p>
        </p:txBody>
      </p:sp>
      <p:pic>
        <p:nvPicPr>
          <p:cNvPr id="199" name="Google Shape;199;p25"/>
          <p:cNvPicPr preferRelativeResize="0"/>
          <p:nvPr/>
        </p:nvPicPr>
        <p:blipFill>
          <a:blip r:embed="rId4">
            <a:alphaModFix/>
          </a:blip>
          <a:stretch>
            <a:fillRect/>
          </a:stretch>
        </p:blipFill>
        <p:spPr>
          <a:xfrm>
            <a:off x="3342800" y="2824600"/>
            <a:ext cx="4409700" cy="3186300"/>
          </a:xfrm>
          <a:prstGeom prst="roundRect">
            <a:avLst>
              <a:gd fmla="val 16667" name="adj"/>
            </a:avLst>
          </a:prstGeom>
          <a:noFill/>
          <a:ln>
            <a:noFill/>
          </a:ln>
        </p:spPr>
      </p:pic>
      <p:sp>
        <p:nvSpPr>
          <p:cNvPr id="200" name="Google Shape;200;p25"/>
          <p:cNvSpPr txBox="1"/>
          <p:nvPr/>
        </p:nvSpPr>
        <p:spPr>
          <a:xfrm>
            <a:off x="7799525" y="4109950"/>
            <a:ext cx="134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Trebuchet MS"/>
                <a:ea typeface="Trebuchet MS"/>
                <a:cs typeface="Trebuchet MS"/>
                <a:sym typeface="Trebuchet MS"/>
              </a:rPr>
              <a:t>73 Games as a Starting QB</a:t>
            </a:r>
            <a:endParaRPr b="1">
              <a:solidFill>
                <a:schemeClr val="lt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Combine Sleeper: Overlooked Due to Height</a:t>
            </a:r>
            <a:endParaRPr/>
          </a:p>
        </p:txBody>
      </p:sp>
      <p:pic>
        <p:nvPicPr>
          <p:cNvPr id="206" name="Google Shape;206;p26"/>
          <p:cNvPicPr preferRelativeResize="0"/>
          <p:nvPr/>
        </p:nvPicPr>
        <p:blipFill>
          <a:blip r:embed="rId3">
            <a:alphaModFix/>
          </a:blip>
          <a:stretch>
            <a:fillRect/>
          </a:stretch>
        </p:blipFill>
        <p:spPr>
          <a:xfrm>
            <a:off x="0" y="3168050"/>
            <a:ext cx="2483075" cy="3212450"/>
          </a:xfrm>
          <a:prstGeom prst="rect">
            <a:avLst/>
          </a:prstGeom>
          <a:noFill/>
          <a:ln>
            <a:noFill/>
          </a:ln>
        </p:spPr>
      </p:pic>
      <p:sp>
        <p:nvSpPr>
          <p:cNvPr id="207" name="Google Shape;207;p26"/>
          <p:cNvSpPr txBox="1"/>
          <p:nvPr/>
        </p:nvSpPr>
        <p:spPr>
          <a:xfrm>
            <a:off x="188250" y="1585975"/>
            <a:ext cx="30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Player: </a:t>
            </a:r>
            <a:r>
              <a:rPr lang="en-US" sz="2000">
                <a:solidFill>
                  <a:schemeClr val="lt1"/>
                </a:solidFill>
                <a:latin typeface="Trebuchet MS"/>
                <a:ea typeface="Trebuchet MS"/>
                <a:cs typeface="Trebuchet MS"/>
                <a:sym typeface="Trebuchet MS"/>
              </a:rPr>
              <a:t>Russell Wilson</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Team:</a:t>
            </a:r>
            <a:r>
              <a:rPr lang="en-US" sz="2000">
                <a:solidFill>
                  <a:schemeClr val="lt1"/>
                </a:solidFill>
                <a:latin typeface="Trebuchet MS"/>
                <a:ea typeface="Trebuchet MS"/>
                <a:cs typeface="Trebuchet MS"/>
                <a:sym typeface="Trebuchet MS"/>
              </a:rPr>
              <a:t> Seattle Seahawks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Draft Year: </a:t>
            </a:r>
            <a:r>
              <a:rPr lang="en-US" sz="2000">
                <a:solidFill>
                  <a:schemeClr val="lt1"/>
                </a:solidFill>
                <a:latin typeface="Trebuchet MS"/>
                <a:ea typeface="Trebuchet MS"/>
                <a:cs typeface="Trebuchet MS"/>
                <a:sym typeface="Trebuchet MS"/>
              </a:rPr>
              <a:t>2012</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Round: </a:t>
            </a:r>
            <a:r>
              <a:rPr lang="en-US" sz="2000">
                <a:solidFill>
                  <a:schemeClr val="lt1"/>
                </a:solidFill>
                <a:latin typeface="Trebuchet MS"/>
                <a:ea typeface="Trebuchet MS"/>
                <a:cs typeface="Trebuchet MS"/>
                <a:sym typeface="Trebuchet MS"/>
              </a:rPr>
              <a:t>3</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Pick Overall:</a:t>
            </a:r>
            <a:r>
              <a:rPr lang="en-US" sz="2000">
                <a:solidFill>
                  <a:schemeClr val="lt1"/>
                </a:solidFill>
                <a:latin typeface="Trebuchet MS"/>
                <a:ea typeface="Trebuchet MS"/>
                <a:cs typeface="Trebuchet MS"/>
                <a:sym typeface="Trebuchet MS"/>
              </a:rPr>
              <a:t> 75</a:t>
            </a:r>
            <a:endParaRPr/>
          </a:p>
        </p:txBody>
      </p:sp>
      <p:sp>
        <p:nvSpPr>
          <p:cNvPr id="208" name="Google Shape;208;p26"/>
          <p:cNvSpPr txBox="1"/>
          <p:nvPr/>
        </p:nvSpPr>
        <p:spPr>
          <a:xfrm>
            <a:off x="6088625" y="1546525"/>
            <a:ext cx="3177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Trebuchet MS"/>
                <a:ea typeface="Trebuchet MS"/>
                <a:cs typeface="Trebuchet MS"/>
                <a:sym typeface="Trebuchet MS"/>
              </a:rPr>
              <a:t>So far in his 10 Year Career…</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9x Pro Bowls </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Super Bowl Champion</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NFL Passing Rating Leader</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1x NFL  Passing Touchdown Leader</a:t>
            </a:r>
            <a:endParaRPr/>
          </a:p>
        </p:txBody>
      </p:sp>
      <p:sp>
        <p:nvSpPr>
          <p:cNvPr id="209" name="Google Shape;209;p26"/>
          <p:cNvSpPr txBox="1"/>
          <p:nvPr/>
        </p:nvSpPr>
        <p:spPr>
          <a:xfrm>
            <a:off x="3279600" y="1597525"/>
            <a:ext cx="3000000" cy="17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lt1"/>
                </a:solidFill>
              </a:rPr>
              <a:t>“You don’t see QBs under 6ft and Russell is a sturdy 5ft 11 (Avg. is 6’3’’)...[H]is height will definitely be a knock.”</a:t>
            </a:r>
            <a:endParaRPr b="1" sz="1500">
              <a:solidFill>
                <a:schemeClr val="lt1"/>
              </a:solidFill>
            </a:endParaRPr>
          </a:p>
          <a:p>
            <a:pPr indent="0" lvl="0" marL="0" rtl="0" algn="l">
              <a:spcBef>
                <a:spcPts val="0"/>
              </a:spcBef>
              <a:spcAft>
                <a:spcPts val="0"/>
              </a:spcAft>
              <a:buNone/>
            </a:pPr>
            <a:r>
              <a:t/>
            </a:r>
            <a:endParaRPr b="1" sz="1500">
              <a:solidFill>
                <a:schemeClr val="lt1"/>
              </a:solidFill>
            </a:endParaRPr>
          </a:p>
          <a:p>
            <a:pPr indent="-323850" lvl="0" marL="457200" rtl="0" algn="l">
              <a:spcBef>
                <a:spcPts val="0"/>
              </a:spcBef>
              <a:spcAft>
                <a:spcPts val="0"/>
              </a:spcAft>
              <a:buClr>
                <a:schemeClr val="lt1"/>
              </a:buClr>
              <a:buSzPts val="1500"/>
              <a:buChar char="-"/>
            </a:pPr>
            <a:r>
              <a:rPr b="1" lang="en-US" sz="1500">
                <a:solidFill>
                  <a:schemeClr val="lt1"/>
                </a:solidFill>
              </a:rPr>
              <a:t>NFL SCOUT</a:t>
            </a:r>
            <a:endParaRPr b="1" sz="1500">
              <a:solidFill>
                <a:schemeClr val="lt1"/>
              </a:solidFill>
            </a:endParaRPr>
          </a:p>
          <a:p>
            <a:pPr indent="0" lvl="0" marL="0" rtl="0" algn="l">
              <a:spcBef>
                <a:spcPts val="0"/>
              </a:spcBef>
              <a:spcAft>
                <a:spcPts val="0"/>
              </a:spcAft>
              <a:buNone/>
            </a:pPr>
            <a:r>
              <a:t/>
            </a:r>
            <a:endParaRPr b="1" sz="850">
              <a:solidFill>
                <a:schemeClr val="lt1"/>
              </a:solidFill>
              <a:latin typeface="Verdana"/>
              <a:ea typeface="Verdana"/>
              <a:cs typeface="Verdana"/>
              <a:sym typeface="Verdana"/>
            </a:endParaRPr>
          </a:p>
        </p:txBody>
      </p:sp>
      <p:pic>
        <p:nvPicPr>
          <p:cNvPr id="210" name="Google Shape;210;p26"/>
          <p:cNvPicPr preferRelativeResize="0"/>
          <p:nvPr/>
        </p:nvPicPr>
        <p:blipFill>
          <a:blip r:embed="rId4">
            <a:alphaModFix/>
          </a:blip>
          <a:stretch>
            <a:fillRect/>
          </a:stretch>
        </p:blipFill>
        <p:spPr>
          <a:xfrm>
            <a:off x="2483075" y="3363175"/>
            <a:ext cx="4663200" cy="2948100"/>
          </a:xfrm>
          <a:prstGeom prst="roundRect">
            <a:avLst>
              <a:gd fmla="val 16667" name="adj"/>
            </a:avLst>
          </a:prstGeom>
          <a:noFill/>
          <a:ln>
            <a:noFill/>
          </a:ln>
        </p:spPr>
      </p:pic>
      <p:sp>
        <p:nvSpPr>
          <p:cNvPr id="211" name="Google Shape;211;p26"/>
          <p:cNvSpPr txBox="1"/>
          <p:nvPr/>
        </p:nvSpPr>
        <p:spPr>
          <a:xfrm>
            <a:off x="7290575" y="4369000"/>
            <a:ext cx="171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Trebuchet MS"/>
                <a:ea typeface="Trebuchet MS"/>
                <a:cs typeface="Trebuchet MS"/>
                <a:sym typeface="Trebuchet MS"/>
              </a:rPr>
              <a:t>158</a:t>
            </a:r>
            <a:r>
              <a:rPr b="1" lang="en-US">
                <a:solidFill>
                  <a:schemeClr val="lt1"/>
                </a:solidFill>
                <a:latin typeface="Trebuchet MS"/>
                <a:ea typeface="Trebuchet MS"/>
                <a:cs typeface="Trebuchet MS"/>
                <a:sym typeface="Trebuchet MS"/>
              </a:rPr>
              <a:t> Games as a Starting QB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628650" y="170951"/>
            <a:ext cx="78867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Combine Sleeper: </a:t>
            </a:r>
            <a:endParaRPr/>
          </a:p>
          <a:p>
            <a:pPr indent="0" lvl="0" marL="0" rtl="0" algn="ctr">
              <a:spcBef>
                <a:spcPts val="0"/>
              </a:spcBef>
              <a:spcAft>
                <a:spcPts val="0"/>
              </a:spcAft>
              <a:buNone/>
            </a:pPr>
            <a:r>
              <a:rPr lang="en-US"/>
              <a:t>Overlooked Due to Athleticism </a:t>
            </a:r>
            <a:endParaRPr/>
          </a:p>
        </p:txBody>
      </p:sp>
      <p:pic>
        <p:nvPicPr>
          <p:cNvPr id="217" name="Google Shape;217;p27"/>
          <p:cNvPicPr preferRelativeResize="0"/>
          <p:nvPr/>
        </p:nvPicPr>
        <p:blipFill rotWithShape="1">
          <a:blip r:embed="rId3">
            <a:alphaModFix/>
          </a:blip>
          <a:srcRect b="0" l="1550" r="-1550" t="0"/>
          <a:stretch/>
        </p:blipFill>
        <p:spPr>
          <a:xfrm>
            <a:off x="-229400" y="3576100"/>
            <a:ext cx="3417874" cy="2758801"/>
          </a:xfrm>
          <a:prstGeom prst="rect">
            <a:avLst/>
          </a:prstGeom>
          <a:noFill/>
          <a:ln>
            <a:noFill/>
          </a:ln>
        </p:spPr>
      </p:pic>
      <p:sp>
        <p:nvSpPr>
          <p:cNvPr id="218" name="Google Shape;218;p27"/>
          <p:cNvSpPr txBox="1"/>
          <p:nvPr/>
        </p:nvSpPr>
        <p:spPr>
          <a:xfrm>
            <a:off x="79400" y="1364250"/>
            <a:ext cx="385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Player: </a:t>
            </a:r>
            <a:r>
              <a:rPr lang="en-US" sz="2000">
                <a:solidFill>
                  <a:schemeClr val="lt1"/>
                </a:solidFill>
                <a:latin typeface="Trebuchet MS"/>
                <a:ea typeface="Trebuchet MS"/>
                <a:cs typeface="Trebuchet MS"/>
                <a:sym typeface="Trebuchet MS"/>
              </a:rPr>
              <a:t>Tom Brady</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Team:</a:t>
            </a:r>
            <a:r>
              <a:rPr lang="en-US" sz="2000">
                <a:solidFill>
                  <a:schemeClr val="lt1"/>
                </a:solidFill>
                <a:latin typeface="Trebuchet MS"/>
                <a:ea typeface="Trebuchet MS"/>
                <a:cs typeface="Trebuchet MS"/>
                <a:sym typeface="Trebuchet MS"/>
              </a:rPr>
              <a:t> New England Patriots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Draft Year: </a:t>
            </a:r>
            <a:r>
              <a:rPr lang="en-US" sz="2000">
                <a:solidFill>
                  <a:schemeClr val="lt1"/>
                </a:solidFill>
                <a:latin typeface="Trebuchet MS"/>
                <a:ea typeface="Trebuchet MS"/>
                <a:cs typeface="Trebuchet MS"/>
                <a:sym typeface="Trebuchet MS"/>
              </a:rPr>
              <a:t>2000</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Round: </a:t>
            </a:r>
            <a:r>
              <a:rPr lang="en-US" sz="2000">
                <a:solidFill>
                  <a:schemeClr val="lt1"/>
                </a:solidFill>
                <a:latin typeface="Trebuchet MS"/>
                <a:ea typeface="Trebuchet MS"/>
                <a:cs typeface="Trebuchet MS"/>
                <a:sym typeface="Trebuchet MS"/>
              </a:rPr>
              <a:t>6 </a:t>
            </a:r>
            <a:endParaRPr sz="20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US" sz="2000">
                <a:solidFill>
                  <a:schemeClr val="lt1"/>
                </a:solidFill>
                <a:latin typeface="Trebuchet MS"/>
                <a:ea typeface="Trebuchet MS"/>
                <a:cs typeface="Trebuchet MS"/>
                <a:sym typeface="Trebuchet MS"/>
              </a:rPr>
              <a:t>Pick Overall:</a:t>
            </a:r>
            <a:r>
              <a:rPr lang="en-US" sz="2000">
                <a:solidFill>
                  <a:schemeClr val="lt1"/>
                </a:solidFill>
                <a:latin typeface="Trebuchet MS"/>
                <a:ea typeface="Trebuchet MS"/>
                <a:cs typeface="Trebuchet MS"/>
                <a:sym typeface="Trebuchet MS"/>
              </a:rPr>
              <a:t> 199</a:t>
            </a:r>
            <a:endParaRPr/>
          </a:p>
        </p:txBody>
      </p:sp>
      <p:sp>
        <p:nvSpPr>
          <p:cNvPr id="219" name="Google Shape;219;p27"/>
          <p:cNvSpPr txBox="1"/>
          <p:nvPr/>
        </p:nvSpPr>
        <p:spPr>
          <a:xfrm>
            <a:off x="3302025" y="136425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Trebuchet MS"/>
                <a:ea typeface="Trebuchet MS"/>
                <a:cs typeface="Trebuchet MS"/>
                <a:sym typeface="Trebuchet MS"/>
              </a:rPr>
              <a:t>So far in his 23 Year Career…</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7x Super Bowl Champion </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5x Super Bowl MVP </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3x NFL League MVP</a:t>
            </a:r>
            <a:endParaRPr sz="1600">
              <a:solidFill>
                <a:schemeClr val="lt1"/>
              </a:solidFill>
              <a:latin typeface="Trebuchet MS"/>
              <a:ea typeface="Trebuchet MS"/>
              <a:cs typeface="Trebuchet MS"/>
              <a:sym typeface="Trebuchet MS"/>
            </a:endParaRPr>
          </a:p>
          <a:p>
            <a:pPr indent="-330200" lvl="0" marL="457200" rtl="0" algn="l">
              <a:spcBef>
                <a:spcPts val="0"/>
              </a:spcBef>
              <a:spcAft>
                <a:spcPts val="0"/>
              </a:spcAft>
              <a:buClr>
                <a:schemeClr val="lt1"/>
              </a:buClr>
              <a:buSzPts val="1600"/>
              <a:buFont typeface="Trebuchet MS"/>
              <a:buChar char="●"/>
            </a:pPr>
            <a:r>
              <a:rPr lang="en-US" sz="1600">
                <a:solidFill>
                  <a:schemeClr val="lt1"/>
                </a:solidFill>
                <a:latin typeface="Trebuchet MS"/>
                <a:ea typeface="Trebuchet MS"/>
                <a:cs typeface="Trebuchet MS"/>
                <a:sym typeface="Trebuchet MS"/>
              </a:rPr>
              <a:t>…Often Considered the G.O.A.T</a:t>
            </a:r>
            <a:endParaRPr/>
          </a:p>
        </p:txBody>
      </p:sp>
      <p:sp>
        <p:nvSpPr>
          <p:cNvPr id="220" name="Google Shape;220;p27"/>
          <p:cNvSpPr txBox="1"/>
          <p:nvPr/>
        </p:nvSpPr>
        <p:spPr>
          <a:xfrm>
            <a:off x="6302025" y="1364250"/>
            <a:ext cx="2841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lt1"/>
                </a:solidFill>
              </a:rPr>
              <a:t>“There were 15 offensive lineman at that combine that both ran faster and jumped higher than Brady…”</a:t>
            </a:r>
            <a:endParaRPr b="1" sz="1500">
              <a:solidFill>
                <a:schemeClr val="lt1"/>
              </a:solidFill>
            </a:endParaRPr>
          </a:p>
          <a:p>
            <a:pPr indent="0" lvl="0" marL="0" rtl="0" algn="l">
              <a:spcBef>
                <a:spcPts val="0"/>
              </a:spcBef>
              <a:spcAft>
                <a:spcPts val="0"/>
              </a:spcAft>
              <a:buNone/>
            </a:pPr>
            <a:r>
              <a:t/>
            </a:r>
            <a:endParaRPr b="1" sz="500">
              <a:solidFill>
                <a:schemeClr val="lt1"/>
              </a:solidFill>
            </a:endParaRPr>
          </a:p>
          <a:p>
            <a:pPr indent="0" lvl="0" marL="0" rtl="0" algn="l">
              <a:spcBef>
                <a:spcPts val="0"/>
              </a:spcBef>
              <a:spcAft>
                <a:spcPts val="0"/>
              </a:spcAft>
              <a:buNone/>
            </a:pPr>
            <a:r>
              <a:rPr b="1" lang="en-US" sz="1500">
                <a:solidFill>
                  <a:schemeClr val="lt1"/>
                </a:solidFill>
              </a:rPr>
              <a:t>“He’ll make somebody a good husband or a good medical salesman.”</a:t>
            </a:r>
            <a:endParaRPr b="1"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b="1" lang="en-US" sz="1500">
                <a:solidFill>
                  <a:schemeClr val="lt1"/>
                </a:solidFill>
              </a:rPr>
              <a:t>NFL SCOUT</a:t>
            </a:r>
            <a:endParaRPr b="1" sz="1500">
              <a:solidFill>
                <a:schemeClr val="lt1"/>
              </a:solidFill>
            </a:endParaRPr>
          </a:p>
        </p:txBody>
      </p:sp>
      <p:pic>
        <p:nvPicPr>
          <p:cNvPr id="221" name="Google Shape;221;p27"/>
          <p:cNvPicPr preferRelativeResize="0"/>
          <p:nvPr/>
        </p:nvPicPr>
        <p:blipFill>
          <a:blip r:embed="rId4">
            <a:alphaModFix/>
          </a:blip>
          <a:stretch>
            <a:fillRect/>
          </a:stretch>
        </p:blipFill>
        <p:spPr>
          <a:xfrm>
            <a:off x="2929700" y="3637538"/>
            <a:ext cx="4316700" cy="2635800"/>
          </a:xfrm>
          <a:prstGeom prst="roundRect">
            <a:avLst>
              <a:gd fmla="val 16667" name="adj"/>
            </a:avLst>
          </a:prstGeom>
          <a:noFill/>
          <a:ln>
            <a:noFill/>
          </a:ln>
        </p:spPr>
      </p:pic>
      <p:sp>
        <p:nvSpPr>
          <p:cNvPr id="222" name="Google Shape;222;p27"/>
          <p:cNvSpPr txBox="1"/>
          <p:nvPr/>
        </p:nvSpPr>
        <p:spPr>
          <a:xfrm>
            <a:off x="7343450" y="4448450"/>
            <a:ext cx="162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Trebuchet MS"/>
                <a:ea typeface="Trebuchet MS"/>
                <a:cs typeface="Trebuchet MS"/>
                <a:sym typeface="Trebuchet MS"/>
              </a:rPr>
              <a:t>316</a:t>
            </a:r>
            <a:r>
              <a:rPr b="1" lang="en-US">
                <a:solidFill>
                  <a:schemeClr val="lt1"/>
                </a:solidFill>
                <a:latin typeface="Trebuchet MS"/>
                <a:ea typeface="Trebuchet MS"/>
                <a:cs typeface="Trebuchet MS"/>
                <a:sym typeface="Trebuchet MS"/>
              </a:rPr>
              <a:t> Games as a Starting QB</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28" name="Google Shape;228;p28"/>
          <p:cNvPicPr preferRelativeResize="0"/>
          <p:nvPr/>
        </p:nvPicPr>
        <p:blipFill>
          <a:blip r:embed="rId3">
            <a:alphaModFix/>
          </a:blip>
          <a:stretch>
            <a:fillRect/>
          </a:stretch>
        </p:blipFill>
        <p:spPr>
          <a:xfrm>
            <a:off x="563325" y="176450"/>
            <a:ext cx="7669200" cy="5280000"/>
          </a:xfrm>
          <a:prstGeom prst="roundRect">
            <a:avLst>
              <a:gd fmla="val 5620"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sp>
        <p:nvSpPr>
          <p:cNvPr id="234" name="Google Shape;234;p29"/>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35" name="Google Shape;235;p29"/>
          <p:cNvPicPr preferRelativeResize="0"/>
          <p:nvPr/>
        </p:nvPicPr>
        <p:blipFill>
          <a:blip r:embed="rId3">
            <a:alphaModFix/>
          </a:blip>
          <a:stretch>
            <a:fillRect/>
          </a:stretch>
        </p:blipFill>
        <p:spPr>
          <a:xfrm>
            <a:off x="2414025" y="1737325"/>
            <a:ext cx="7136050" cy="4757375"/>
          </a:xfrm>
          <a:prstGeom prst="rect">
            <a:avLst/>
          </a:prstGeom>
          <a:noFill/>
          <a:ln>
            <a:noFill/>
          </a:ln>
        </p:spPr>
      </p:pic>
      <p:pic>
        <p:nvPicPr>
          <p:cNvPr id="236" name="Google Shape;236;p29"/>
          <p:cNvPicPr preferRelativeResize="0"/>
          <p:nvPr/>
        </p:nvPicPr>
        <p:blipFill>
          <a:blip r:embed="rId4">
            <a:alphaModFix/>
          </a:blip>
          <a:stretch>
            <a:fillRect/>
          </a:stretch>
        </p:blipFill>
        <p:spPr>
          <a:xfrm>
            <a:off x="891525" y="1435125"/>
            <a:ext cx="2486625" cy="493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Table of Contents</a:t>
            </a:r>
            <a:endParaRPr/>
          </a:p>
        </p:txBody>
      </p:sp>
      <p:sp>
        <p:nvSpPr>
          <p:cNvPr id="93" name="Google Shape;93;p14"/>
          <p:cNvSpPr txBox="1"/>
          <p:nvPr>
            <p:ph idx="1" type="body"/>
          </p:nvPr>
        </p:nvSpPr>
        <p:spPr>
          <a:xfrm>
            <a:off x="1129825" y="2033550"/>
            <a:ext cx="7034400" cy="3483300"/>
          </a:xfrm>
          <a:prstGeom prst="rect">
            <a:avLst/>
          </a:prstGeom>
        </p:spPr>
        <p:txBody>
          <a:bodyPr anchorCtr="0" anchor="t" bIns="45700" lIns="91425" spcFirstLastPara="1" rIns="91425" wrap="square" tIns="45700">
            <a:noAutofit/>
          </a:bodyPr>
          <a:lstStyle/>
          <a:p>
            <a:pPr indent="-353377" lvl="0" marL="457200" rtl="0" algn="l">
              <a:lnSpc>
                <a:spcPct val="190000"/>
              </a:lnSpc>
              <a:spcBef>
                <a:spcPts val="1000"/>
              </a:spcBef>
              <a:spcAft>
                <a:spcPts val="0"/>
              </a:spcAft>
              <a:buSzPts val="1965"/>
              <a:buAutoNum type="arabicPeriod"/>
            </a:pPr>
            <a:r>
              <a:rPr lang="en-US" sz="2890"/>
              <a:t>The NFL Draft </a:t>
            </a:r>
            <a:endParaRPr sz="2890"/>
          </a:p>
          <a:p>
            <a:pPr indent="-353377" lvl="0" marL="457200" rtl="0" algn="l">
              <a:lnSpc>
                <a:spcPct val="190000"/>
              </a:lnSpc>
              <a:spcBef>
                <a:spcPts val="0"/>
              </a:spcBef>
              <a:spcAft>
                <a:spcPts val="0"/>
              </a:spcAft>
              <a:buSzPts val="1965"/>
              <a:buAutoNum type="arabicPeriod"/>
            </a:pPr>
            <a:r>
              <a:rPr lang="en-US" sz="2890"/>
              <a:t>What is the NFL Combine?</a:t>
            </a:r>
            <a:endParaRPr sz="2890"/>
          </a:p>
          <a:p>
            <a:pPr indent="-353377" lvl="0" marL="457200" rtl="0" algn="l">
              <a:lnSpc>
                <a:spcPct val="190000"/>
              </a:lnSpc>
              <a:spcBef>
                <a:spcPts val="0"/>
              </a:spcBef>
              <a:spcAft>
                <a:spcPts val="0"/>
              </a:spcAft>
              <a:buSzPts val="1965"/>
              <a:buAutoNum type="arabicPeriod"/>
            </a:pPr>
            <a:r>
              <a:rPr lang="en-US" sz="2890"/>
              <a:t>The Importance of the Combine </a:t>
            </a:r>
            <a:endParaRPr sz="2890"/>
          </a:p>
          <a:p>
            <a:pPr indent="-353377" lvl="0" marL="457200" rtl="0" algn="l">
              <a:lnSpc>
                <a:spcPct val="190000"/>
              </a:lnSpc>
              <a:spcBef>
                <a:spcPts val="0"/>
              </a:spcBef>
              <a:spcAft>
                <a:spcPts val="0"/>
              </a:spcAft>
              <a:buSzPts val="1965"/>
              <a:buAutoNum type="arabicPeriod"/>
            </a:pPr>
            <a:r>
              <a:rPr lang="en-US" sz="2890"/>
              <a:t>Conclusion</a:t>
            </a:r>
            <a:endParaRPr sz="289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 NFL Draft Quick Facts</a:t>
            </a:r>
            <a:endParaRPr/>
          </a:p>
        </p:txBody>
      </p:sp>
      <p:sp>
        <p:nvSpPr>
          <p:cNvPr id="99" name="Google Shape;99;p15"/>
          <p:cNvSpPr txBox="1"/>
          <p:nvPr>
            <p:ph idx="1" type="body"/>
          </p:nvPr>
        </p:nvSpPr>
        <p:spPr>
          <a:xfrm>
            <a:off x="575675" y="1609925"/>
            <a:ext cx="5691000" cy="3377400"/>
          </a:xfrm>
          <a:prstGeom prst="rect">
            <a:avLst/>
          </a:prstGeom>
        </p:spPr>
        <p:txBody>
          <a:bodyPr anchorCtr="0" anchor="t" bIns="45700" lIns="91425" spcFirstLastPara="1" rIns="91425" wrap="square" tIns="45700">
            <a:normAutofit fontScale="77500" lnSpcReduction="20000"/>
          </a:bodyPr>
          <a:lstStyle/>
          <a:p>
            <a:pPr indent="-337192" lvl="0" marL="457200" rtl="0" algn="l">
              <a:spcBef>
                <a:spcPts val="1000"/>
              </a:spcBef>
              <a:spcAft>
                <a:spcPts val="0"/>
              </a:spcAft>
              <a:buSzPct val="100000"/>
              <a:buChar char="•"/>
            </a:pPr>
            <a:r>
              <a:rPr lang="en-US" sz="2206">
                <a:latin typeface="Arial"/>
                <a:ea typeface="Arial"/>
                <a:cs typeface="Arial"/>
                <a:sym typeface="Arial"/>
              </a:rPr>
              <a:t>The NFL Draft is an annual event which serves as the league's most common source of player recruitment. Most if not all the players come from a college football program.</a:t>
            </a:r>
            <a:endParaRPr sz="2206">
              <a:latin typeface="Arial"/>
              <a:ea typeface="Arial"/>
              <a:cs typeface="Arial"/>
              <a:sym typeface="Arial"/>
            </a:endParaRPr>
          </a:p>
          <a:p>
            <a:pPr indent="0" lvl="0" marL="457200" rtl="0" algn="l">
              <a:spcBef>
                <a:spcPts val="1000"/>
              </a:spcBef>
              <a:spcAft>
                <a:spcPts val="0"/>
              </a:spcAft>
              <a:buNone/>
            </a:pPr>
            <a:r>
              <a:t/>
            </a:r>
            <a:endParaRPr sz="2206">
              <a:latin typeface="Arial"/>
              <a:ea typeface="Arial"/>
              <a:cs typeface="Arial"/>
              <a:sym typeface="Arial"/>
            </a:endParaRPr>
          </a:p>
          <a:p>
            <a:pPr indent="-337192" lvl="0" marL="457200" rtl="0" algn="l">
              <a:spcBef>
                <a:spcPts val="1000"/>
              </a:spcBef>
              <a:spcAft>
                <a:spcPts val="0"/>
              </a:spcAft>
              <a:buSzPct val="100000"/>
              <a:buChar char="•"/>
            </a:pPr>
            <a:r>
              <a:rPr lang="en-US" sz="2206">
                <a:latin typeface="Arial"/>
                <a:ea typeface="Arial"/>
                <a:cs typeface="Arial"/>
                <a:sym typeface="Arial"/>
              </a:rPr>
              <a:t>Teams are positioned in the drafting order in reverse order relative to its record in the previous year. Therefor, the team with the worst record choose first and the team that wins the Super Bowl chooses last. </a:t>
            </a:r>
            <a:endParaRPr sz="2206">
              <a:latin typeface="Arial"/>
              <a:ea typeface="Arial"/>
              <a:cs typeface="Arial"/>
              <a:sym typeface="Arial"/>
            </a:endParaRPr>
          </a:p>
          <a:p>
            <a:pPr indent="0" lvl="0" marL="0" rtl="0" algn="l">
              <a:spcBef>
                <a:spcPts val="1000"/>
              </a:spcBef>
              <a:spcAft>
                <a:spcPts val="0"/>
              </a:spcAft>
              <a:buNone/>
            </a:pPr>
            <a:r>
              <a:t/>
            </a:r>
            <a:endParaRPr sz="2206">
              <a:latin typeface="Arial"/>
              <a:ea typeface="Arial"/>
              <a:cs typeface="Arial"/>
              <a:sym typeface="Arial"/>
            </a:endParaRPr>
          </a:p>
          <a:p>
            <a:pPr indent="-337192" lvl="0" marL="457200" rtl="0" algn="l">
              <a:spcBef>
                <a:spcPts val="1000"/>
              </a:spcBef>
              <a:spcAft>
                <a:spcPts val="0"/>
              </a:spcAft>
              <a:buSzPct val="100000"/>
              <a:buFont typeface="Arial"/>
              <a:buChar char="•"/>
            </a:pPr>
            <a:r>
              <a:rPr lang="en-US" sz="2206">
                <a:latin typeface="Arial"/>
                <a:ea typeface="Arial"/>
                <a:cs typeface="Arial"/>
                <a:sym typeface="Arial"/>
              </a:rPr>
              <a:t>There are 7 total rounds and each team gets one selection in each round. </a:t>
            </a:r>
            <a:endParaRPr sz="2206">
              <a:latin typeface="Arial"/>
              <a:ea typeface="Arial"/>
              <a:cs typeface="Arial"/>
              <a:sym typeface="Arial"/>
            </a:endParaRPr>
          </a:p>
          <a:p>
            <a:pPr indent="0" lvl="0" marL="0" rtl="0" algn="l">
              <a:spcBef>
                <a:spcPts val="1000"/>
              </a:spcBef>
              <a:spcAft>
                <a:spcPts val="0"/>
              </a:spcAft>
              <a:buNone/>
            </a:pPr>
            <a:r>
              <a:t/>
            </a:r>
            <a:endParaRPr sz="1800">
              <a:latin typeface="Arial"/>
              <a:ea typeface="Arial"/>
              <a:cs typeface="Arial"/>
              <a:sym typeface="Arial"/>
            </a:endParaRPr>
          </a:p>
        </p:txBody>
      </p:sp>
      <p:pic>
        <p:nvPicPr>
          <p:cNvPr id="100" name="Google Shape;100;p15"/>
          <p:cNvPicPr preferRelativeResize="0"/>
          <p:nvPr/>
        </p:nvPicPr>
        <p:blipFill>
          <a:blip r:embed="rId3">
            <a:alphaModFix/>
          </a:blip>
          <a:stretch>
            <a:fillRect/>
          </a:stretch>
        </p:blipFill>
        <p:spPr>
          <a:xfrm>
            <a:off x="6266683" y="1609937"/>
            <a:ext cx="2828616" cy="2696625"/>
          </a:xfrm>
          <a:prstGeom prst="rect">
            <a:avLst/>
          </a:prstGeom>
          <a:noFill/>
          <a:ln>
            <a:noFill/>
          </a:ln>
        </p:spPr>
      </p:pic>
      <p:sp>
        <p:nvSpPr>
          <p:cNvPr id="101" name="Google Shape;101;p15"/>
          <p:cNvSpPr txBox="1"/>
          <p:nvPr/>
        </p:nvSpPr>
        <p:spPr>
          <a:xfrm>
            <a:off x="1857900" y="4369375"/>
            <a:ext cx="5428200" cy="18561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1000"/>
              </a:spcBef>
              <a:spcAft>
                <a:spcPts val="0"/>
              </a:spcAft>
              <a:buClr>
                <a:schemeClr val="lt1"/>
              </a:buClr>
              <a:buSzPts val="1900"/>
              <a:buChar char="•"/>
            </a:pPr>
            <a:r>
              <a:rPr b="1" lang="en-US" sz="1900">
                <a:solidFill>
                  <a:schemeClr val="lt1"/>
                </a:solidFill>
              </a:rPr>
              <a:t>Typically teams look for…</a:t>
            </a:r>
            <a:endParaRPr b="1" sz="1900">
              <a:solidFill>
                <a:schemeClr val="lt1"/>
              </a:solidFill>
            </a:endParaRPr>
          </a:p>
          <a:p>
            <a:pPr indent="0" lvl="0" marL="457200" rtl="0" algn="l">
              <a:lnSpc>
                <a:spcPct val="90000"/>
              </a:lnSpc>
              <a:spcBef>
                <a:spcPts val="1000"/>
              </a:spcBef>
              <a:spcAft>
                <a:spcPts val="0"/>
              </a:spcAft>
              <a:buNone/>
            </a:pPr>
            <a:r>
              <a:t/>
            </a:r>
            <a:endParaRPr b="1" sz="200">
              <a:solidFill>
                <a:schemeClr val="lt1"/>
              </a:solidFill>
            </a:endParaRPr>
          </a:p>
          <a:p>
            <a:pPr indent="-349250" lvl="1" marL="914400" rtl="0" algn="l">
              <a:lnSpc>
                <a:spcPct val="90000"/>
              </a:lnSpc>
              <a:spcBef>
                <a:spcPts val="500"/>
              </a:spcBef>
              <a:spcAft>
                <a:spcPts val="0"/>
              </a:spcAft>
              <a:buClr>
                <a:schemeClr val="lt1"/>
              </a:buClr>
              <a:buSzPts val="1900"/>
              <a:buChar char="•"/>
            </a:pPr>
            <a:r>
              <a:rPr b="1" lang="en-US" sz="1900">
                <a:solidFill>
                  <a:schemeClr val="lt1"/>
                </a:solidFill>
              </a:rPr>
              <a:t>Starting Players in Rounds: </a:t>
            </a:r>
            <a:r>
              <a:rPr lang="en-US" sz="1900">
                <a:solidFill>
                  <a:schemeClr val="lt1"/>
                </a:solidFill>
              </a:rPr>
              <a:t>1-2</a:t>
            </a:r>
            <a:endParaRPr sz="1900">
              <a:solidFill>
                <a:schemeClr val="lt1"/>
              </a:solidFill>
            </a:endParaRPr>
          </a:p>
          <a:p>
            <a:pPr indent="0" lvl="0" marL="914400" rtl="0" algn="l">
              <a:lnSpc>
                <a:spcPct val="90000"/>
              </a:lnSpc>
              <a:spcBef>
                <a:spcPts val="500"/>
              </a:spcBef>
              <a:spcAft>
                <a:spcPts val="0"/>
              </a:spcAft>
              <a:buNone/>
            </a:pPr>
            <a:r>
              <a:t/>
            </a:r>
            <a:endParaRPr sz="500">
              <a:solidFill>
                <a:schemeClr val="lt1"/>
              </a:solidFill>
            </a:endParaRPr>
          </a:p>
          <a:p>
            <a:pPr indent="-349250" lvl="1" marL="914400" rtl="0" algn="l">
              <a:lnSpc>
                <a:spcPct val="90000"/>
              </a:lnSpc>
              <a:spcBef>
                <a:spcPts val="500"/>
              </a:spcBef>
              <a:spcAft>
                <a:spcPts val="0"/>
              </a:spcAft>
              <a:buClr>
                <a:schemeClr val="lt1"/>
              </a:buClr>
              <a:buSzPts val="1900"/>
              <a:buChar char="•"/>
            </a:pPr>
            <a:r>
              <a:rPr b="1" lang="en-US" sz="1900">
                <a:solidFill>
                  <a:schemeClr val="lt1"/>
                </a:solidFill>
              </a:rPr>
              <a:t>Quality Backups in Rounds:</a:t>
            </a:r>
            <a:r>
              <a:rPr lang="en-US" sz="1900">
                <a:solidFill>
                  <a:schemeClr val="lt1"/>
                </a:solidFill>
              </a:rPr>
              <a:t> 3-4 </a:t>
            </a:r>
            <a:endParaRPr sz="1900">
              <a:solidFill>
                <a:schemeClr val="lt1"/>
              </a:solidFill>
            </a:endParaRPr>
          </a:p>
          <a:p>
            <a:pPr indent="0" lvl="0" marL="0" rtl="0" algn="l">
              <a:lnSpc>
                <a:spcPct val="90000"/>
              </a:lnSpc>
              <a:spcBef>
                <a:spcPts val="500"/>
              </a:spcBef>
              <a:spcAft>
                <a:spcPts val="0"/>
              </a:spcAft>
              <a:buNone/>
            </a:pPr>
            <a:r>
              <a:t/>
            </a:r>
            <a:endParaRPr sz="500">
              <a:solidFill>
                <a:schemeClr val="lt1"/>
              </a:solidFill>
            </a:endParaRPr>
          </a:p>
          <a:p>
            <a:pPr indent="-349250" lvl="1" marL="914400" rtl="0" algn="l">
              <a:lnSpc>
                <a:spcPct val="90000"/>
              </a:lnSpc>
              <a:spcBef>
                <a:spcPts val="500"/>
              </a:spcBef>
              <a:spcAft>
                <a:spcPts val="0"/>
              </a:spcAft>
              <a:buClr>
                <a:schemeClr val="lt1"/>
              </a:buClr>
              <a:buSzPts val="1900"/>
              <a:buChar char="•"/>
            </a:pPr>
            <a:r>
              <a:rPr b="1" lang="en-US" sz="1900">
                <a:solidFill>
                  <a:schemeClr val="lt1"/>
                </a:solidFill>
              </a:rPr>
              <a:t>Fringe Roster players in Rounds:</a:t>
            </a:r>
            <a:r>
              <a:rPr lang="en-US" sz="1900">
                <a:solidFill>
                  <a:schemeClr val="lt1"/>
                </a:solidFill>
              </a:rPr>
              <a:t> 5-7 </a:t>
            </a:r>
            <a:endParaRPr>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7" name="Google Shape;107;p1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8" name="Google Shape;108;p16"/>
          <p:cNvPicPr preferRelativeResize="0"/>
          <p:nvPr/>
        </p:nvPicPr>
        <p:blipFill rotWithShape="1">
          <a:blip r:embed="rId3">
            <a:alphaModFix/>
          </a:blip>
          <a:srcRect b="0" l="0" r="17471" t="0"/>
          <a:stretch/>
        </p:blipFill>
        <p:spPr>
          <a:xfrm>
            <a:off x="794450" y="169350"/>
            <a:ext cx="6972600" cy="5764800"/>
          </a:xfrm>
          <a:prstGeom prst="roundRect">
            <a:avLst>
              <a:gd fmla="val 3418"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14" name="Google Shape;114;p17"/>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15" name="Google Shape;115;p17"/>
          <p:cNvPicPr preferRelativeResize="0"/>
          <p:nvPr/>
        </p:nvPicPr>
        <p:blipFill>
          <a:blip r:embed="rId3">
            <a:alphaModFix/>
          </a:blip>
          <a:stretch>
            <a:fillRect/>
          </a:stretch>
        </p:blipFill>
        <p:spPr>
          <a:xfrm>
            <a:off x="101550" y="622050"/>
            <a:ext cx="8940900" cy="4670100"/>
          </a:xfrm>
          <a:prstGeom prst="roundRect">
            <a:avLst>
              <a:gd fmla="val 4915"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Trebuchet MS"/>
              <a:buNone/>
            </a:pPr>
            <a:r>
              <a:rPr lang="en-US"/>
              <a:t>What is the Combine?</a:t>
            </a:r>
            <a:endParaRPr/>
          </a:p>
        </p:txBody>
      </p:sp>
      <p:sp>
        <p:nvSpPr>
          <p:cNvPr id="121" name="Google Shape;121;p18"/>
          <p:cNvSpPr txBox="1"/>
          <p:nvPr>
            <p:ph idx="1" type="body"/>
          </p:nvPr>
        </p:nvSpPr>
        <p:spPr>
          <a:xfrm>
            <a:off x="257950" y="2018563"/>
            <a:ext cx="4543500" cy="17670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0"/>
              </a:spcBef>
              <a:spcAft>
                <a:spcPts val="0"/>
              </a:spcAft>
              <a:buNone/>
            </a:pPr>
            <a:r>
              <a:rPr lang="en-US" sz="1800">
                <a:latin typeface="Arial"/>
                <a:ea typeface="Arial"/>
                <a:cs typeface="Arial"/>
                <a:sym typeface="Arial"/>
              </a:rPr>
              <a:t>The </a:t>
            </a:r>
            <a:r>
              <a:rPr b="1" lang="en-US" sz="1800">
                <a:latin typeface="Arial"/>
                <a:ea typeface="Arial"/>
                <a:cs typeface="Arial"/>
                <a:sym typeface="Arial"/>
              </a:rPr>
              <a:t>NFL Scouting Combine</a:t>
            </a:r>
            <a:r>
              <a:rPr lang="en-US" sz="1800">
                <a:latin typeface="Arial"/>
                <a:ea typeface="Arial"/>
                <a:cs typeface="Arial"/>
                <a:sym typeface="Arial"/>
              </a:rPr>
              <a:t> is a week-long showcase where </a:t>
            </a:r>
            <a:r>
              <a:rPr lang="en-US" sz="1800">
                <a:uFill>
                  <a:noFill/>
                </a:uFill>
                <a:latin typeface="Arial"/>
                <a:ea typeface="Arial"/>
                <a:cs typeface="Arial"/>
                <a:sym typeface="Arial"/>
                <a:hlinkClick r:id="rId3"/>
              </a:rPr>
              <a:t>college football</a:t>
            </a:r>
            <a:r>
              <a:rPr lang="en-US" sz="1800">
                <a:latin typeface="Arial"/>
                <a:ea typeface="Arial"/>
                <a:cs typeface="Arial"/>
                <a:sym typeface="Arial"/>
              </a:rPr>
              <a:t> players perform physical and mental tests in front of </a:t>
            </a:r>
            <a:r>
              <a:rPr lang="en-US" sz="1800">
                <a:uFill>
                  <a:noFill/>
                </a:uFill>
                <a:latin typeface="Arial"/>
                <a:ea typeface="Arial"/>
                <a:cs typeface="Arial"/>
                <a:sym typeface="Arial"/>
                <a:hlinkClick r:id="rId4"/>
              </a:rPr>
              <a:t>National Football League</a:t>
            </a:r>
            <a:r>
              <a:rPr lang="en-US" sz="1800">
                <a:latin typeface="Arial"/>
                <a:ea typeface="Arial"/>
                <a:cs typeface="Arial"/>
                <a:sym typeface="Arial"/>
              </a:rPr>
              <a:t> coaches, general managers, and scouts. </a:t>
            </a:r>
            <a:endParaRPr sz="1800"/>
          </a:p>
        </p:txBody>
      </p:sp>
      <p:pic>
        <p:nvPicPr>
          <p:cNvPr id="122" name="Google Shape;122;p18"/>
          <p:cNvPicPr preferRelativeResize="0"/>
          <p:nvPr/>
        </p:nvPicPr>
        <p:blipFill>
          <a:blip r:embed="rId5">
            <a:alphaModFix/>
          </a:blip>
          <a:stretch>
            <a:fillRect/>
          </a:stretch>
        </p:blipFill>
        <p:spPr>
          <a:xfrm>
            <a:off x="5749425" y="1309750"/>
            <a:ext cx="2829774" cy="2697724"/>
          </a:xfrm>
          <a:prstGeom prst="rect">
            <a:avLst/>
          </a:prstGeom>
          <a:noFill/>
          <a:ln>
            <a:noFill/>
          </a:ln>
        </p:spPr>
      </p:pic>
      <p:sp>
        <p:nvSpPr>
          <p:cNvPr id="123" name="Google Shape;123;p18"/>
          <p:cNvSpPr txBox="1"/>
          <p:nvPr/>
        </p:nvSpPr>
        <p:spPr>
          <a:xfrm>
            <a:off x="670875" y="4113425"/>
            <a:ext cx="6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Trebuchet MS"/>
              <a:ea typeface="Trebuchet MS"/>
              <a:cs typeface="Trebuchet MS"/>
              <a:sym typeface="Trebuchet MS"/>
            </a:endParaRPr>
          </a:p>
        </p:txBody>
      </p:sp>
      <p:sp>
        <p:nvSpPr>
          <p:cNvPr id="124" name="Google Shape;124;p18"/>
          <p:cNvSpPr txBox="1"/>
          <p:nvPr/>
        </p:nvSpPr>
        <p:spPr>
          <a:xfrm>
            <a:off x="1447575" y="4007475"/>
            <a:ext cx="29127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latin typeface="Trebuchet MS"/>
                <a:ea typeface="Trebuchet MS"/>
                <a:cs typeface="Trebuchet MS"/>
                <a:sym typeface="Trebuchet MS"/>
              </a:rPr>
              <a:t>COMBINE DRILLS</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40 - Yard Dash</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3 - Cone Drill</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20 - Yard Shuttle</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Bench Press</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Vertical Jump</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Broad Jump </a:t>
            </a:r>
            <a:endParaRPr b="1" sz="17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p:txBody>
      </p:sp>
      <p:sp>
        <p:nvSpPr>
          <p:cNvPr id="125" name="Google Shape;125;p18"/>
          <p:cNvSpPr txBox="1"/>
          <p:nvPr/>
        </p:nvSpPr>
        <p:spPr>
          <a:xfrm>
            <a:off x="4669050" y="4007475"/>
            <a:ext cx="34866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latin typeface="Trebuchet MS"/>
                <a:ea typeface="Trebuchet MS"/>
                <a:cs typeface="Trebuchet MS"/>
                <a:sym typeface="Trebuchet MS"/>
              </a:rPr>
              <a:t>PRE - DRAFT MEASUREMENTS</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Height </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Weight</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Arm Length </a:t>
            </a:r>
            <a:endParaRPr b="1" sz="1700">
              <a:solidFill>
                <a:schemeClr val="lt1"/>
              </a:solidFill>
              <a:latin typeface="Trebuchet MS"/>
              <a:ea typeface="Trebuchet MS"/>
              <a:cs typeface="Trebuchet MS"/>
              <a:sym typeface="Trebuchet MS"/>
            </a:endParaRPr>
          </a:p>
          <a:p>
            <a:pPr indent="-336550" lvl="0" marL="457200" rtl="0" algn="l">
              <a:spcBef>
                <a:spcPts val="0"/>
              </a:spcBef>
              <a:spcAft>
                <a:spcPts val="0"/>
              </a:spcAft>
              <a:buClr>
                <a:schemeClr val="lt1"/>
              </a:buClr>
              <a:buSzPts val="1700"/>
              <a:buFont typeface="Trebuchet MS"/>
              <a:buChar char="●"/>
            </a:pPr>
            <a:r>
              <a:rPr b="1" lang="en-US" sz="1700">
                <a:solidFill>
                  <a:schemeClr val="lt1"/>
                </a:solidFill>
                <a:latin typeface="Trebuchet MS"/>
                <a:ea typeface="Trebuchet MS"/>
                <a:cs typeface="Trebuchet MS"/>
                <a:sym typeface="Trebuchet MS"/>
              </a:rPr>
              <a:t>Hand Size</a:t>
            </a:r>
            <a:endParaRPr b="1" sz="1700">
              <a:solidFill>
                <a:schemeClr val="lt1"/>
              </a:solidFill>
              <a:latin typeface="Trebuchet MS"/>
              <a:ea typeface="Trebuchet MS"/>
              <a:cs typeface="Trebuchet MS"/>
              <a:sym typeface="Trebuchet MS"/>
            </a:endParaRPr>
          </a:p>
          <a:p>
            <a:pPr indent="0" lvl="0" marL="457200" rtl="0" algn="l">
              <a:spcBef>
                <a:spcPts val="0"/>
              </a:spcBef>
              <a:spcAft>
                <a:spcPts val="0"/>
              </a:spcAft>
              <a:buNone/>
            </a:pPr>
            <a:r>
              <a:t/>
            </a:r>
            <a:endParaRPr b="1" sz="17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7825" y="365125"/>
            <a:ext cx="8623200" cy="13257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None/>
            </a:pPr>
            <a:r>
              <a:rPr b="0" lang="en-US">
                <a:latin typeface="Calibri"/>
                <a:ea typeface="Calibri"/>
                <a:cs typeface="Calibri"/>
                <a:sym typeface="Calibri"/>
              </a:rPr>
              <a:t>What does the average draftee look like?</a:t>
            </a:r>
            <a:endParaRPr b="0">
              <a:latin typeface="Calibri"/>
              <a:ea typeface="Calibri"/>
              <a:cs typeface="Calibri"/>
              <a:sym typeface="Calibri"/>
            </a:endParaRPr>
          </a:p>
          <a:p>
            <a:pPr indent="0" lvl="0" marL="0" rtl="0" algn="l">
              <a:lnSpc>
                <a:spcPct val="115000"/>
              </a:lnSpc>
              <a:spcBef>
                <a:spcPts val="0"/>
              </a:spcBef>
              <a:spcAft>
                <a:spcPts val="0"/>
              </a:spcAft>
              <a:buNone/>
            </a:pPr>
            <a:r>
              <a:rPr b="0" lang="en-US">
                <a:latin typeface="Calibri"/>
                <a:ea typeface="Calibri"/>
                <a:cs typeface="Calibri"/>
                <a:sym typeface="Calibri"/>
              </a:rPr>
              <a:t> 			 Pre-Draft Measurements </a:t>
            </a:r>
            <a:endParaRPr b="0">
              <a:latin typeface="Calibri"/>
              <a:ea typeface="Calibri"/>
              <a:cs typeface="Calibri"/>
              <a:sym typeface="Calibri"/>
            </a:endParaRPr>
          </a:p>
          <a:p>
            <a:pPr indent="0" lvl="0" marL="0" rtl="0" algn="ctr">
              <a:spcBef>
                <a:spcPts val="0"/>
              </a:spcBef>
              <a:spcAft>
                <a:spcPts val="0"/>
              </a:spcAft>
              <a:buNone/>
            </a:pPr>
            <a:r>
              <a:t/>
            </a:r>
            <a:endParaRPr/>
          </a:p>
        </p:txBody>
      </p:sp>
      <p:cxnSp>
        <p:nvCxnSpPr>
          <p:cNvPr id="131" name="Google Shape;131;p19"/>
          <p:cNvCxnSpPr/>
          <p:nvPr/>
        </p:nvCxnSpPr>
        <p:spPr>
          <a:xfrm>
            <a:off x="5719500" y="4025150"/>
            <a:ext cx="1871100" cy="4236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9"/>
          <p:cNvCxnSpPr/>
          <p:nvPr/>
        </p:nvCxnSpPr>
        <p:spPr>
          <a:xfrm>
            <a:off x="7114050" y="2233425"/>
            <a:ext cx="785700" cy="95310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19"/>
          <p:cNvSpPr/>
          <p:nvPr/>
        </p:nvSpPr>
        <p:spPr>
          <a:xfrm>
            <a:off x="6284250" y="1665550"/>
            <a:ext cx="15711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Hand Size in Inches: 9.6</a:t>
            </a:r>
            <a:endParaRPr sz="1200"/>
          </a:p>
        </p:txBody>
      </p:sp>
      <p:sp>
        <p:nvSpPr>
          <p:cNvPr id="134" name="Google Shape;134;p19"/>
          <p:cNvSpPr/>
          <p:nvPr/>
        </p:nvSpPr>
        <p:spPr>
          <a:xfrm>
            <a:off x="7590600" y="4122325"/>
            <a:ext cx="14799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Weight in Pounds: 249.5</a:t>
            </a:r>
            <a:endParaRPr sz="1200"/>
          </a:p>
        </p:txBody>
      </p:sp>
      <p:cxnSp>
        <p:nvCxnSpPr>
          <p:cNvPr id="135" name="Google Shape;135;p19"/>
          <p:cNvCxnSpPr>
            <a:endCxn id="136" idx="3"/>
          </p:cNvCxnSpPr>
          <p:nvPr/>
        </p:nvCxnSpPr>
        <p:spPr>
          <a:xfrm flipH="1">
            <a:off x="1703650" y="3530925"/>
            <a:ext cx="1738800" cy="1023600"/>
          </a:xfrm>
          <a:prstGeom prst="straightConnector1">
            <a:avLst/>
          </a:prstGeom>
          <a:noFill/>
          <a:ln cap="flat" cmpd="sng" w="9525">
            <a:solidFill>
              <a:schemeClr val="dk1"/>
            </a:solidFill>
            <a:prstDash val="solid"/>
            <a:round/>
            <a:headEnd len="med" w="med" type="none"/>
            <a:tailEnd len="med" w="med" type="none"/>
          </a:ln>
        </p:spPr>
      </p:cxnSp>
      <p:sp>
        <p:nvSpPr>
          <p:cNvPr id="136" name="Google Shape;136;p19"/>
          <p:cNvSpPr/>
          <p:nvPr/>
        </p:nvSpPr>
        <p:spPr>
          <a:xfrm>
            <a:off x="62050" y="4232475"/>
            <a:ext cx="1641600" cy="6441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Arm Length in Inches: 32.6 </a:t>
            </a:r>
            <a:endParaRPr sz="1200"/>
          </a:p>
        </p:txBody>
      </p:sp>
      <p:cxnSp>
        <p:nvCxnSpPr>
          <p:cNvPr id="137" name="Google Shape;137;p19"/>
          <p:cNvCxnSpPr>
            <a:stCxn id="138" idx="3"/>
          </p:cNvCxnSpPr>
          <p:nvPr/>
        </p:nvCxnSpPr>
        <p:spPr>
          <a:xfrm>
            <a:off x="2727300" y="1706800"/>
            <a:ext cx="1694700" cy="482400"/>
          </a:xfrm>
          <a:prstGeom prst="straightConnector1">
            <a:avLst/>
          </a:prstGeom>
          <a:noFill/>
          <a:ln cap="flat" cmpd="sng" w="9525">
            <a:solidFill>
              <a:schemeClr val="dk1"/>
            </a:solidFill>
            <a:prstDash val="solid"/>
            <a:round/>
            <a:headEnd len="med" w="med" type="none"/>
            <a:tailEnd len="med" w="med" type="none"/>
          </a:ln>
        </p:spPr>
      </p:cxnSp>
      <p:sp>
        <p:nvSpPr>
          <p:cNvPr id="138" name="Google Shape;138;p19"/>
          <p:cNvSpPr/>
          <p:nvPr/>
        </p:nvSpPr>
        <p:spPr>
          <a:xfrm>
            <a:off x="1377000" y="1424350"/>
            <a:ext cx="13503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Height in Inches: 74.2 </a:t>
            </a:r>
            <a:endParaRPr sz="1200"/>
          </a:p>
        </p:txBody>
      </p:sp>
      <p:pic>
        <p:nvPicPr>
          <p:cNvPr id="139" name="Google Shape;139;p19"/>
          <p:cNvPicPr preferRelativeResize="0"/>
          <p:nvPr/>
        </p:nvPicPr>
        <p:blipFill rotWithShape="1">
          <a:blip r:embed="rId3">
            <a:alphaModFix/>
          </a:blip>
          <a:srcRect b="0" l="-840" r="839" t="0"/>
          <a:stretch/>
        </p:blipFill>
        <p:spPr>
          <a:xfrm>
            <a:off x="1871350" y="1934751"/>
            <a:ext cx="6333075" cy="4427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7825" y="365125"/>
            <a:ext cx="8623200" cy="13257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None/>
            </a:pPr>
            <a:r>
              <a:rPr b="0" lang="en-US">
                <a:latin typeface="Calibri"/>
                <a:ea typeface="Calibri"/>
                <a:cs typeface="Calibri"/>
                <a:sym typeface="Calibri"/>
              </a:rPr>
              <a:t>What does the </a:t>
            </a:r>
            <a:r>
              <a:rPr b="0" lang="en-US">
                <a:latin typeface="Calibri"/>
                <a:ea typeface="Calibri"/>
                <a:cs typeface="Calibri"/>
                <a:sym typeface="Calibri"/>
              </a:rPr>
              <a:t>average draftee look like</a:t>
            </a:r>
            <a:r>
              <a:rPr b="0" lang="en-US">
                <a:latin typeface="Calibri"/>
                <a:ea typeface="Calibri"/>
                <a:cs typeface="Calibri"/>
                <a:sym typeface="Calibri"/>
              </a:rPr>
              <a:t>?</a:t>
            </a:r>
            <a:endParaRPr b="0">
              <a:latin typeface="Calibri"/>
              <a:ea typeface="Calibri"/>
              <a:cs typeface="Calibri"/>
              <a:sym typeface="Calibri"/>
            </a:endParaRPr>
          </a:p>
          <a:p>
            <a:pPr indent="457200" lvl="0" marL="1828800" rtl="0" algn="l">
              <a:lnSpc>
                <a:spcPct val="115000"/>
              </a:lnSpc>
              <a:spcBef>
                <a:spcPts val="0"/>
              </a:spcBef>
              <a:spcAft>
                <a:spcPts val="0"/>
              </a:spcAft>
              <a:buClr>
                <a:schemeClr val="dk1"/>
              </a:buClr>
              <a:buSzPts val="990"/>
              <a:buFont typeface="Arial"/>
              <a:buNone/>
            </a:pPr>
            <a:r>
              <a:rPr b="0" lang="en-US">
                <a:latin typeface="Calibri"/>
                <a:ea typeface="Calibri"/>
                <a:cs typeface="Calibri"/>
                <a:sym typeface="Calibri"/>
              </a:rPr>
              <a:t>Combine Results</a:t>
            </a:r>
            <a:endParaRPr b="0">
              <a:latin typeface="Calibri"/>
              <a:ea typeface="Calibri"/>
              <a:cs typeface="Calibri"/>
              <a:sym typeface="Calibri"/>
            </a:endParaRPr>
          </a:p>
          <a:p>
            <a:pPr indent="0" lvl="0" marL="0" rtl="0" algn="ctr">
              <a:spcBef>
                <a:spcPts val="0"/>
              </a:spcBef>
              <a:spcAft>
                <a:spcPts val="0"/>
              </a:spcAft>
              <a:buNone/>
            </a:pPr>
            <a:r>
              <a:t/>
            </a:r>
            <a:endParaRPr/>
          </a:p>
        </p:txBody>
      </p:sp>
      <p:pic>
        <p:nvPicPr>
          <p:cNvPr id="145" name="Google Shape;145;p20"/>
          <p:cNvPicPr preferRelativeResize="0"/>
          <p:nvPr/>
        </p:nvPicPr>
        <p:blipFill>
          <a:blip r:embed="rId3">
            <a:alphaModFix/>
          </a:blip>
          <a:stretch>
            <a:fillRect/>
          </a:stretch>
        </p:blipFill>
        <p:spPr>
          <a:xfrm>
            <a:off x="2381700" y="1386100"/>
            <a:ext cx="4146550" cy="4938999"/>
          </a:xfrm>
          <a:prstGeom prst="rect">
            <a:avLst/>
          </a:prstGeom>
          <a:noFill/>
          <a:ln>
            <a:noFill/>
          </a:ln>
        </p:spPr>
      </p:pic>
      <p:cxnSp>
        <p:nvCxnSpPr>
          <p:cNvPr id="146" name="Google Shape;146;p20"/>
          <p:cNvCxnSpPr/>
          <p:nvPr/>
        </p:nvCxnSpPr>
        <p:spPr>
          <a:xfrm flipH="1" rot="10800000">
            <a:off x="6081375" y="5031225"/>
            <a:ext cx="1156200" cy="49440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20"/>
          <p:cNvCxnSpPr>
            <a:endCxn id="148" idx="3"/>
          </p:cNvCxnSpPr>
          <p:nvPr/>
        </p:nvCxnSpPr>
        <p:spPr>
          <a:xfrm flipH="1">
            <a:off x="2268550" y="4898800"/>
            <a:ext cx="1350300" cy="26700"/>
          </a:xfrm>
          <a:prstGeom prst="straightConnector1">
            <a:avLst/>
          </a:prstGeom>
          <a:noFill/>
          <a:ln cap="flat" cmpd="sng" w="9525">
            <a:solidFill>
              <a:schemeClr val="dk1"/>
            </a:solidFill>
            <a:prstDash val="solid"/>
            <a:round/>
            <a:headEnd len="med" w="med" type="none"/>
            <a:tailEnd len="med" w="med" type="none"/>
          </a:ln>
        </p:spPr>
      </p:cxnSp>
      <p:sp>
        <p:nvSpPr>
          <p:cNvPr id="148" name="Google Shape;148;p20"/>
          <p:cNvSpPr/>
          <p:nvPr/>
        </p:nvSpPr>
        <p:spPr>
          <a:xfrm>
            <a:off x="521050" y="4643050"/>
            <a:ext cx="17475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20 - Yard Shuttle in Seconds: 4.4</a:t>
            </a:r>
            <a:endParaRPr/>
          </a:p>
        </p:txBody>
      </p:sp>
      <p:cxnSp>
        <p:nvCxnSpPr>
          <p:cNvPr id="149" name="Google Shape;149;p20"/>
          <p:cNvCxnSpPr/>
          <p:nvPr/>
        </p:nvCxnSpPr>
        <p:spPr>
          <a:xfrm flipH="1">
            <a:off x="2391950" y="5905150"/>
            <a:ext cx="1465200" cy="1770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20"/>
          <p:cNvSpPr/>
          <p:nvPr/>
        </p:nvSpPr>
        <p:spPr>
          <a:xfrm>
            <a:off x="644400" y="5580950"/>
            <a:ext cx="17475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40 - Yard Dash in Seconds: 4.8</a:t>
            </a:r>
            <a:endParaRPr sz="1200"/>
          </a:p>
        </p:txBody>
      </p:sp>
      <p:sp>
        <p:nvSpPr>
          <p:cNvPr id="151" name="Google Shape;151;p20"/>
          <p:cNvSpPr/>
          <p:nvPr/>
        </p:nvSpPr>
        <p:spPr>
          <a:xfrm>
            <a:off x="7237575" y="4541775"/>
            <a:ext cx="16152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3 - Cone Drill in Seconds: 7.2</a:t>
            </a:r>
            <a:endParaRPr sz="1200"/>
          </a:p>
        </p:txBody>
      </p:sp>
      <p:cxnSp>
        <p:nvCxnSpPr>
          <p:cNvPr id="152" name="Google Shape;152;p20"/>
          <p:cNvCxnSpPr/>
          <p:nvPr/>
        </p:nvCxnSpPr>
        <p:spPr>
          <a:xfrm flipH="1" rot="10800000">
            <a:off x="5375275" y="3751350"/>
            <a:ext cx="1315200" cy="573900"/>
          </a:xfrm>
          <a:prstGeom prst="straightConnector1">
            <a:avLst/>
          </a:prstGeom>
          <a:noFill/>
          <a:ln cap="flat" cmpd="sng" w="9525">
            <a:solidFill>
              <a:schemeClr val="dk1"/>
            </a:solidFill>
            <a:prstDash val="solid"/>
            <a:round/>
            <a:headEnd len="med" w="med" type="none"/>
            <a:tailEnd len="med" w="med" type="none"/>
          </a:ln>
        </p:spPr>
      </p:cxnSp>
      <p:sp>
        <p:nvSpPr>
          <p:cNvPr id="153" name="Google Shape;153;p20"/>
          <p:cNvSpPr/>
          <p:nvPr/>
        </p:nvSpPr>
        <p:spPr>
          <a:xfrm>
            <a:off x="6690375" y="3458525"/>
            <a:ext cx="16857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Broad Jump in Inches: 113.18 </a:t>
            </a:r>
            <a:endParaRPr sz="1200"/>
          </a:p>
        </p:txBody>
      </p:sp>
      <p:cxnSp>
        <p:nvCxnSpPr>
          <p:cNvPr id="154" name="Google Shape;154;p20"/>
          <p:cNvCxnSpPr/>
          <p:nvPr/>
        </p:nvCxnSpPr>
        <p:spPr>
          <a:xfrm rot="10800000">
            <a:off x="1862425" y="3857550"/>
            <a:ext cx="1615200" cy="46770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20"/>
          <p:cNvSpPr/>
          <p:nvPr/>
        </p:nvSpPr>
        <p:spPr>
          <a:xfrm>
            <a:off x="61850" y="3353450"/>
            <a:ext cx="18006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Average Vertical Jump in Inches: 32.95 inches </a:t>
            </a:r>
            <a:endParaRPr sz="1200"/>
          </a:p>
        </p:txBody>
      </p:sp>
      <p:cxnSp>
        <p:nvCxnSpPr>
          <p:cNvPr id="156" name="Google Shape;156;p20"/>
          <p:cNvCxnSpPr/>
          <p:nvPr/>
        </p:nvCxnSpPr>
        <p:spPr>
          <a:xfrm flipH="1" rot="10800000">
            <a:off x="5242875" y="2480425"/>
            <a:ext cx="1111800" cy="494400"/>
          </a:xfrm>
          <a:prstGeom prst="straightConnector1">
            <a:avLst/>
          </a:prstGeom>
          <a:noFill/>
          <a:ln cap="flat" cmpd="sng" w="9525">
            <a:solidFill>
              <a:schemeClr val="dk1"/>
            </a:solidFill>
            <a:prstDash val="solid"/>
            <a:round/>
            <a:headEnd len="med" w="med" type="none"/>
            <a:tailEnd len="med" w="med" type="none"/>
          </a:ln>
        </p:spPr>
      </p:cxnSp>
      <p:sp>
        <p:nvSpPr>
          <p:cNvPr id="157" name="Google Shape;157;p20"/>
          <p:cNvSpPr/>
          <p:nvPr/>
        </p:nvSpPr>
        <p:spPr>
          <a:xfrm>
            <a:off x="6354775" y="2192250"/>
            <a:ext cx="2127300" cy="5649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Average Bench Press Reps of 225 Lbs: 21.81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Bench Press Among Lineman and Defensive Players</a:t>
            </a:r>
            <a:endParaRPr/>
          </a:p>
        </p:txBody>
      </p:sp>
      <p:sp>
        <p:nvSpPr>
          <p:cNvPr id="163" name="Google Shape;163;p21"/>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4" name="Google Shape;164;p21"/>
          <p:cNvPicPr preferRelativeResize="0"/>
          <p:nvPr/>
        </p:nvPicPr>
        <p:blipFill>
          <a:blip r:embed="rId3">
            <a:alphaModFix/>
          </a:blip>
          <a:stretch>
            <a:fillRect/>
          </a:stretch>
        </p:blipFill>
        <p:spPr>
          <a:xfrm>
            <a:off x="1554325" y="1567400"/>
            <a:ext cx="6107100" cy="4756200"/>
          </a:xfrm>
          <a:prstGeom prst="roundRect">
            <a:avLst>
              <a:gd fmla="val 4930"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